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3"/>
  </p:notesMasterIdLst>
  <p:sldIdLst>
    <p:sldId id="2273" r:id="rId4"/>
    <p:sldId id="2337" r:id="rId5"/>
    <p:sldId id="2339" r:id="rId6"/>
    <p:sldId id="2341" r:id="rId7"/>
    <p:sldId id="2340" r:id="rId8"/>
    <p:sldId id="2338" r:id="rId9"/>
    <p:sldId id="2272" r:id="rId10"/>
    <p:sldId id="2275" r:id="rId11"/>
    <p:sldId id="2304" r:id="rId12"/>
    <p:sldId id="2271" r:id="rId13"/>
    <p:sldId id="2280" r:id="rId14"/>
    <p:sldId id="2237" r:id="rId15"/>
    <p:sldId id="2270" r:id="rId16"/>
    <p:sldId id="2281" r:id="rId17"/>
    <p:sldId id="2269" r:id="rId18"/>
    <p:sldId id="2316" r:id="rId19"/>
    <p:sldId id="273" r:id="rId20"/>
    <p:sldId id="274" r:id="rId21"/>
    <p:sldId id="275" r:id="rId22"/>
    <p:sldId id="276" r:id="rId23"/>
    <p:sldId id="277" r:id="rId24"/>
    <p:sldId id="278" r:id="rId25"/>
    <p:sldId id="476" r:id="rId26"/>
    <p:sldId id="270" r:id="rId27"/>
    <p:sldId id="478" r:id="rId28"/>
    <p:sldId id="280" r:id="rId29"/>
    <p:sldId id="260" r:id="rId30"/>
    <p:sldId id="475" r:id="rId31"/>
    <p:sldId id="272" r:id="rId32"/>
    <p:sldId id="479" r:id="rId33"/>
    <p:sldId id="285" r:id="rId34"/>
    <p:sldId id="286" r:id="rId35"/>
    <p:sldId id="262" r:id="rId36"/>
    <p:sldId id="569" r:id="rId37"/>
    <p:sldId id="571" r:id="rId38"/>
    <p:sldId id="572" r:id="rId39"/>
    <p:sldId id="2250" r:id="rId40"/>
    <p:sldId id="573" r:id="rId41"/>
    <p:sldId id="2240" r:id="rId42"/>
    <p:sldId id="2306" r:id="rId43"/>
    <p:sldId id="2307" r:id="rId44"/>
    <p:sldId id="2308" r:id="rId45"/>
    <p:sldId id="2309" r:id="rId46"/>
    <p:sldId id="2313" r:id="rId47"/>
    <p:sldId id="2314" r:id="rId48"/>
    <p:sldId id="2315" r:id="rId49"/>
    <p:sldId id="2320" r:id="rId50"/>
    <p:sldId id="2241" r:id="rId51"/>
    <p:sldId id="2274" r:id="rId52"/>
    <p:sldId id="2276" r:id="rId53"/>
    <p:sldId id="2277" r:id="rId54"/>
    <p:sldId id="2278" r:id="rId55"/>
    <p:sldId id="2235" r:id="rId56"/>
    <p:sldId id="2321" r:id="rId57"/>
    <p:sldId id="2333" r:id="rId58"/>
    <p:sldId id="2322" r:id="rId59"/>
    <p:sldId id="2323" r:id="rId60"/>
    <p:sldId id="2324" r:id="rId61"/>
    <p:sldId id="2325" r:id="rId62"/>
    <p:sldId id="2326" r:id="rId63"/>
    <p:sldId id="2327" r:id="rId64"/>
    <p:sldId id="2328" r:id="rId65"/>
    <p:sldId id="2329" r:id="rId66"/>
    <p:sldId id="2330" r:id="rId67"/>
    <p:sldId id="2331" r:id="rId68"/>
    <p:sldId id="2334" r:id="rId69"/>
    <p:sldId id="2179" r:id="rId70"/>
    <p:sldId id="2342" r:id="rId71"/>
    <p:sldId id="231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DA5"/>
    <a:srgbClr val="509147"/>
    <a:srgbClr val="45AFF7"/>
    <a:srgbClr val="ED4FE9"/>
    <a:srgbClr val="92C973"/>
    <a:srgbClr val="404040"/>
    <a:srgbClr val="2C2C2C"/>
    <a:srgbClr val="BC451B"/>
    <a:srgbClr val="8930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422" autoAdjust="0"/>
    <p:restoredTop sz="94660"/>
  </p:normalViewPr>
  <p:slideViewPr>
    <p:cSldViewPr snapToGrid="0">
      <p:cViewPr varScale="1">
        <p:scale>
          <a:sx n="59" d="100"/>
          <a:sy n="59" d="100"/>
        </p:scale>
        <p:origin x="3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E24B2-A1DF-4612-BA1E-D1F1645A15B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5F16E75-EC59-49D3-B4E2-850C5EED5515}">
      <dgm:prSet phldrT="[Text]" custT="1"/>
      <dgm:spPr>
        <a:solidFill>
          <a:schemeClr val="accent2">
            <a:lumMod val="75000"/>
          </a:schemeClr>
        </a:solidFill>
      </dgm:spPr>
      <dgm:t>
        <a:bodyPr/>
        <a:lstStyle/>
        <a:p>
          <a:r>
            <a:rPr lang="en-US" sz="1200" dirty="0"/>
            <a:t>Potential Outcomes Structural Equations Directed Acyclic Graphs (DAGs)</a:t>
          </a:r>
        </a:p>
      </dgm:t>
    </dgm:pt>
    <dgm:pt modelId="{AE121406-9358-4AB1-8E54-C715EED55105}" type="parTrans" cxnId="{F925980F-2CBE-4167-B1A9-2F62EAE206FE}">
      <dgm:prSet/>
      <dgm:spPr/>
      <dgm:t>
        <a:bodyPr/>
        <a:lstStyle/>
        <a:p>
          <a:endParaRPr lang="en-US" sz="2800"/>
        </a:p>
      </dgm:t>
    </dgm:pt>
    <dgm:pt modelId="{67D1DE3A-52BA-4304-B337-C8610321EBF4}" type="sibTrans" cxnId="{F925980F-2CBE-4167-B1A9-2F62EAE206FE}">
      <dgm:prSet custT="1"/>
      <dgm:spPr/>
      <dgm:t>
        <a:bodyPr/>
        <a:lstStyle/>
        <a:p>
          <a:endParaRPr lang="en-US" sz="1050"/>
        </a:p>
      </dgm:t>
    </dgm:pt>
    <dgm:pt modelId="{E27E33BE-29A5-4B95-9FFD-0F58E12B3E5D}">
      <dgm:prSet phldrT="[Text]" custT="1"/>
      <dgm:spPr>
        <a:solidFill>
          <a:schemeClr val="accent2">
            <a:lumMod val="75000"/>
          </a:schemeClr>
        </a:solidFill>
      </dgm:spPr>
      <dgm:t>
        <a:bodyPr/>
        <a:lstStyle/>
        <a:p>
          <a:r>
            <a:rPr lang="en-US" sz="1200" dirty="0"/>
            <a:t>Graphical Criteria Single World Intervention Graphs</a:t>
          </a:r>
        </a:p>
      </dgm:t>
    </dgm:pt>
    <dgm:pt modelId="{CC784DCC-58C8-42E7-B9ED-E5D0B1324370}" type="parTrans" cxnId="{E837E720-F8E2-4C97-8E6D-82B9985B3B62}">
      <dgm:prSet/>
      <dgm:spPr/>
      <dgm:t>
        <a:bodyPr/>
        <a:lstStyle/>
        <a:p>
          <a:endParaRPr lang="en-US" sz="2800"/>
        </a:p>
      </dgm:t>
    </dgm:pt>
    <dgm:pt modelId="{B74D9B42-DFA7-4EBC-A63E-506F53E603A1}" type="sibTrans" cxnId="{E837E720-F8E2-4C97-8E6D-82B9985B3B62}">
      <dgm:prSet custT="1"/>
      <dgm:spPr/>
      <dgm:t>
        <a:bodyPr/>
        <a:lstStyle/>
        <a:p>
          <a:endParaRPr lang="en-US" sz="1050"/>
        </a:p>
      </dgm:t>
    </dgm:pt>
    <dgm:pt modelId="{79A788D2-9B2C-4B21-894D-3D23CD02499D}">
      <dgm:prSet phldrT="[Text]" custT="1"/>
      <dgm:spPr>
        <a:solidFill>
          <a:schemeClr val="accent2">
            <a:lumMod val="75000"/>
          </a:schemeClr>
        </a:solidFill>
      </dgm:spPr>
      <dgm:t>
        <a:bodyPr/>
        <a:lstStyle/>
        <a:p>
          <a:r>
            <a:rPr lang="en-US" sz="1200" dirty="0"/>
            <a:t>Unobserved Confounding: Instruments, Diff-in-Diff, Regression Discontinuity</a:t>
          </a:r>
        </a:p>
      </dgm:t>
    </dgm:pt>
    <dgm:pt modelId="{62854B74-0CAD-45D2-A154-9A7FC6430969}" type="parTrans" cxnId="{7ADA383F-A4EF-4600-BD9C-7FDC819046A3}">
      <dgm:prSet/>
      <dgm:spPr/>
      <dgm:t>
        <a:bodyPr/>
        <a:lstStyle/>
        <a:p>
          <a:endParaRPr lang="en-US" sz="2800"/>
        </a:p>
      </dgm:t>
    </dgm:pt>
    <dgm:pt modelId="{6B9978AF-45E7-4CE8-9B32-457E18B9BBD9}" type="sibTrans" cxnId="{7ADA383F-A4EF-4600-BD9C-7FDC819046A3}">
      <dgm:prSet custT="1"/>
      <dgm:spPr/>
      <dgm:t>
        <a:bodyPr/>
        <a:lstStyle/>
        <a:p>
          <a:endParaRPr lang="en-US" sz="1050"/>
        </a:p>
      </dgm:t>
    </dgm:pt>
    <dgm:pt modelId="{D3FE80E4-B95A-4A53-A0F9-D0AAA08A8A32}">
      <dgm:prSet phldrT="[Text]" custT="1"/>
      <dgm:spPr>
        <a:solidFill>
          <a:srgbClr val="509147"/>
        </a:solidFill>
      </dgm:spPr>
      <dgm:t>
        <a:bodyPr/>
        <a:lstStyle/>
        <a:p>
          <a:r>
            <a:rPr lang="en-US" sz="1200" dirty="0"/>
            <a:t>Double/Debiased Machine Learning (DML)</a:t>
          </a:r>
        </a:p>
      </dgm:t>
    </dgm:pt>
    <dgm:pt modelId="{CB25B858-7184-4D84-9A69-EF1C46BFE340}" type="parTrans" cxnId="{67A4EF02-2341-4023-B55A-F332606014AE}">
      <dgm:prSet/>
      <dgm:spPr/>
      <dgm:t>
        <a:bodyPr/>
        <a:lstStyle/>
        <a:p>
          <a:endParaRPr lang="en-US" sz="2800"/>
        </a:p>
      </dgm:t>
    </dgm:pt>
    <dgm:pt modelId="{FD48740B-122B-4234-838D-C2083619CB62}" type="sibTrans" cxnId="{67A4EF02-2341-4023-B55A-F332606014AE}">
      <dgm:prSet custT="1"/>
      <dgm:spPr/>
      <dgm:t>
        <a:bodyPr/>
        <a:lstStyle/>
        <a:p>
          <a:endParaRPr lang="en-US" sz="1050"/>
        </a:p>
      </dgm:t>
    </dgm:pt>
    <dgm:pt modelId="{62343993-550C-4089-99A3-B77F99071FBE}">
      <dgm:prSet phldrT="[Text]" custT="1"/>
      <dgm:spPr>
        <a:solidFill>
          <a:srgbClr val="509147"/>
        </a:solidFill>
      </dgm:spPr>
      <dgm:t>
        <a:bodyPr/>
        <a:lstStyle/>
        <a:p>
          <a:r>
            <a:rPr lang="en-US" sz="1200" dirty="0"/>
            <a:t>Automatic DML for Static and Dynamic Treatments (Reinforcement Learning)</a:t>
          </a:r>
        </a:p>
      </dgm:t>
    </dgm:pt>
    <dgm:pt modelId="{1CE1C782-5262-43D9-AE28-DA4ADD2ECA83}" type="parTrans" cxnId="{205703C8-C65A-47E8-8DA6-5D735E1326E7}">
      <dgm:prSet/>
      <dgm:spPr/>
      <dgm:t>
        <a:bodyPr/>
        <a:lstStyle/>
        <a:p>
          <a:endParaRPr lang="en-US" sz="2800"/>
        </a:p>
      </dgm:t>
    </dgm:pt>
    <dgm:pt modelId="{0F42FFA2-F5DA-412D-A70C-36DA55D69FDA}" type="sibTrans" cxnId="{205703C8-C65A-47E8-8DA6-5D735E1326E7}">
      <dgm:prSet custT="1"/>
      <dgm:spPr/>
      <dgm:t>
        <a:bodyPr/>
        <a:lstStyle/>
        <a:p>
          <a:endParaRPr lang="en-US" sz="1050"/>
        </a:p>
      </dgm:t>
    </dgm:pt>
    <dgm:pt modelId="{05B835CB-3808-4549-AE34-8E342D3C3A40}">
      <dgm:prSet phldrT="[Text]" custT="1"/>
      <dgm:spPr>
        <a:solidFill>
          <a:srgbClr val="509147"/>
        </a:solidFill>
      </dgm:spPr>
      <dgm:t>
        <a:bodyPr/>
        <a:lstStyle/>
        <a:p>
          <a:r>
            <a:rPr lang="en-US" sz="1200" dirty="0"/>
            <a:t>Automatic DML for Proximal Inference and Instrumental Variables</a:t>
          </a:r>
        </a:p>
      </dgm:t>
    </dgm:pt>
    <dgm:pt modelId="{186AD88C-E4AF-4763-8F4A-1BC141C73CAC}" type="parTrans" cxnId="{E2FFF64E-2C33-40E3-9C8C-1581844C7893}">
      <dgm:prSet/>
      <dgm:spPr/>
      <dgm:t>
        <a:bodyPr/>
        <a:lstStyle/>
        <a:p>
          <a:endParaRPr lang="en-US" sz="2800"/>
        </a:p>
      </dgm:t>
    </dgm:pt>
    <dgm:pt modelId="{866CCD5D-FC8C-4A48-A738-AFC0142D3696}" type="sibTrans" cxnId="{E2FFF64E-2C33-40E3-9C8C-1581844C7893}">
      <dgm:prSet custT="1"/>
      <dgm:spPr/>
      <dgm:t>
        <a:bodyPr/>
        <a:lstStyle/>
        <a:p>
          <a:endParaRPr lang="en-US" sz="1050"/>
        </a:p>
      </dgm:t>
    </dgm:pt>
    <dgm:pt modelId="{E148FD03-167B-48B7-ADFE-EE89BAE8FC7D}">
      <dgm:prSet phldrT="[Text]" custT="1"/>
      <dgm:spPr>
        <a:solidFill>
          <a:srgbClr val="AB2DA5"/>
        </a:solidFill>
      </dgm:spPr>
      <dgm:t>
        <a:bodyPr/>
        <a:lstStyle/>
        <a:p>
          <a:r>
            <a:rPr lang="en-US" sz="1200" dirty="0"/>
            <a:t>Statistical learning theory for heterogeneous treatment effects</a:t>
          </a:r>
        </a:p>
      </dgm:t>
    </dgm:pt>
    <dgm:pt modelId="{BA99B97A-997A-41F4-B587-0934FC28BCA1}" type="parTrans" cxnId="{C3C6502F-F093-4F38-BEAF-62CA81B865EF}">
      <dgm:prSet/>
      <dgm:spPr/>
      <dgm:t>
        <a:bodyPr/>
        <a:lstStyle/>
        <a:p>
          <a:endParaRPr lang="en-US" sz="2800"/>
        </a:p>
      </dgm:t>
    </dgm:pt>
    <dgm:pt modelId="{B99330BA-3AF3-4EC4-891A-DF0C8F7594DD}" type="sibTrans" cxnId="{C3C6502F-F093-4F38-BEAF-62CA81B865EF}">
      <dgm:prSet custT="1"/>
      <dgm:spPr/>
      <dgm:t>
        <a:bodyPr/>
        <a:lstStyle/>
        <a:p>
          <a:endParaRPr lang="en-US" sz="1050"/>
        </a:p>
      </dgm:t>
    </dgm:pt>
    <dgm:pt modelId="{BFB83CE4-A368-438E-8750-CDEDD2A7420E}">
      <dgm:prSet phldrT="[Text]" custT="1"/>
      <dgm:spPr>
        <a:solidFill>
          <a:srgbClr val="AB2DA5"/>
        </a:solidFill>
      </dgm:spPr>
      <dgm:t>
        <a:bodyPr/>
        <a:lstStyle/>
        <a:p>
          <a:r>
            <a:rPr lang="en-US" sz="1200" dirty="0"/>
            <a:t>Non-parametric inference for heterogeneous treatment effects (Causal Forests)</a:t>
          </a:r>
        </a:p>
      </dgm:t>
    </dgm:pt>
    <dgm:pt modelId="{4F73C225-8440-42E0-AE70-E514E2EE9BCB}" type="parTrans" cxnId="{27B2F768-C47C-4B63-AE3B-9F551312FCF8}">
      <dgm:prSet/>
      <dgm:spPr/>
      <dgm:t>
        <a:bodyPr/>
        <a:lstStyle/>
        <a:p>
          <a:endParaRPr lang="en-US" sz="2800"/>
        </a:p>
      </dgm:t>
    </dgm:pt>
    <dgm:pt modelId="{B2752D17-54F4-49DE-A80A-79ECB0FFA035}" type="sibTrans" cxnId="{27B2F768-C47C-4B63-AE3B-9F551312FCF8}">
      <dgm:prSet custT="1"/>
      <dgm:spPr/>
      <dgm:t>
        <a:bodyPr/>
        <a:lstStyle/>
        <a:p>
          <a:endParaRPr lang="en-US" sz="1050"/>
        </a:p>
      </dgm:t>
    </dgm:pt>
    <dgm:pt modelId="{0E9ABB3E-C5EE-4134-8076-5FB0CC095C06}">
      <dgm:prSet phldrT="[Text]" custT="1"/>
      <dgm:spPr>
        <a:solidFill>
          <a:srgbClr val="AB2DA5"/>
        </a:solidFill>
      </dgm:spPr>
      <dgm:t>
        <a:bodyPr/>
        <a:lstStyle/>
        <a:p>
          <a:r>
            <a:rPr lang="en-US" sz="1200" dirty="0"/>
            <a:t>Statistical learning theory for conditional moment problems (instrumental variables)</a:t>
          </a:r>
        </a:p>
      </dgm:t>
    </dgm:pt>
    <dgm:pt modelId="{F8D9A799-2199-4FF0-9BBA-FCC53E0323EB}" type="parTrans" cxnId="{3B69DAC3-5FC1-4C80-B0FD-168C1E7D1755}">
      <dgm:prSet/>
      <dgm:spPr/>
      <dgm:t>
        <a:bodyPr/>
        <a:lstStyle/>
        <a:p>
          <a:endParaRPr lang="en-US" sz="2800"/>
        </a:p>
      </dgm:t>
    </dgm:pt>
    <dgm:pt modelId="{D7959022-DF46-477C-9765-D42768D4A9B9}" type="sibTrans" cxnId="{3B69DAC3-5FC1-4C80-B0FD-168C1E7D1755}">
      <dgm:prSet custT="1"/>
      <dgm:spPr/>
      <dgm:t>
        <a:bodyPr/>
        <a:lstStyle/>
        <a:p>
          <a:endParaRPr lang="en-US" sz="1050"/>
        </a:p>
      </dgm:t>
    </dgm:pt>
    <dgm:pt modelId="{B20DB813-BB62-4F1B-9FA5-056D8E9FB602}" type="pres">
      <dgm:prSet presAssocID="{C2AE24B2-A1DF-4612-BA1E-D1F1645A15B1}" presName="diagram" presStyleCnt="0">
        <dgm:presLayoutVars>
          <dgm:dir/>
          <dgm:resizeHandles val="exact"/>
        </dgm:presLayoutVars>
      </dgm:prSet>
      <dgm:spPr/>
    </dgm:pt>
    <dgm:pt modelId="{46293D9F-0F9C-4CCA-B5E8-7028C95133D1}" type="pres">
      <dgm:prSet presAssocID="{05F16E75-EC59-49D3-B4E2-850C5EED5515}" presName="node" presStyleLbl="node1" presStyleIdx="0" presStyleCnt="9">
        <dgm:presLayoutVars>
          <dgm:bulletEnabled val="1"/>
        </dgm:presLayoutVars>
      </dgm:prSet>
      <dgm:spPr/>
    </dgm:pt>
    <dgm:pt modelId="{2ED7C2D6-0DF8-44D6-90F8-3C31BEFD8222}" type="pres">
      <dgm:prSet presAssocID="{67D1DE3A-52BA-4304-B337-C8610321EBF4}" presName="sibTrans" presStyleLbl="sibTrans2D1" presStyleIdx="0" presStyleCnt="8"/>
      <dgm:spPr/>
    </dgm:pt>
    <dgm:pt modelId="{42881153-F7A0-43BA-B371-4C9C63E7FB76}" type="pres">
      <dgm:prSet presAssocID="{67D1DE3A-52BA-4304-B337-C8610321EBF4}" presName="connectorText" presStyleLbl="sibTrans2D1" presStyleIdx="0" presStyleCnt="8"/>
      <dgm:spPr/>
    </dgm:pt>
    <dgm:pt modelId="{FE1071DB-EAE7-4DE2-BDD0-8DF3D80CE9EB}" type="pres">
      <dgm:prSet presAssocID="{E27E33BE-29A5-4B95-9FFD-0F58E12B3E5D}" presName="node" presStyleLbl="node1" presStyleIdx="1" presStyleCnt="9">
        <dgm:presLayoutVars>
          <dgm:bulletEnabled val="1"/>
        </dgm:presLayoutVars>
      </dgm:prSet>
      <dgm:spPr/>
    </dgm:pt>
    <dgm:pt modelId="{20201D7D-A2F7-47B1-BE16-D85FC60B00AF}" type="pres">
      <dgm:prSet presAssocID="{B74D9B42-DFA7-4EBC-A63E-506F53E603A1}" presName="sibTrans" presStyleLbl="sibTrans2D1" presStyleIdx="1" presStyleCnt="8"/>
      <dgm:spPr/>
    </dgm:pt>
    <dgm:pt modelId="{822AD147-40C2-4C41-B248-A3764F4C1F58}" type="pres">
      <dgm:prSet presAssocID="{B74D9B42-DFA7-4EBC-A63E-506F53E603A1}" presName="connectorText" presStyleLbl="sibTrans2D1" presStyleIdx="1" presStyleCnt="8"/>
      <dgm:spPr/>
    </dgm:pt>
    <dgm:pt modelId="{DD552CA4-BCD1-4C29-8C77-23F005740239}" type="pres">
      <dgm:prSet presAssocID="{79A788D2-9B2C-4B21-894D-3D23CD02499D}" presName="node" presStyleLbl="node1" presStyleIdx="2" presStyleCnt="9">
        <dgm:presLayoutVars>
          <dgm:bulletEnabled val="1"/>
        </dgm:presLayoutVars>
      </dgm:prSet>
      <dgm:spPr/>
    </dgm:pt>
    <dgm:pt modelId="{1760F79F-867E-4810-BA5E-8C02EDD4FC74}" type="pres">
      <dgm:prSet presAssocID="{6B9978AF-45E7-4CE8-9B32-457E18B9BBD9}" presName="sibTrans" presStyleLbl="sibTrans2D1" presStyleIdx="2" presStyleCnt="8"/>
      <dgm:spPr/>
    </dgm:pt>
    <dgm:pt modelId="{ED829214-DB87-472D-85EA-130D4F712946}" type="pres">
      <dgm:prSet presAssocID="{6B9978AF-45E7-4CE8-9B32-457E18B9BBD9}" presName="connectorText" presStyleLbl="sibTrans2D1" presStyleIdx="2" presStyleCnt="8"/>
      <dgm:spPr/>
    </dgm:pt>
    <dgm:pt modelId="{F8ECBBD1-434C-4CEA-B0BB-D5C61124AEE9}" type="pres">
      <dgm:prSet presAssocID="{D3FE80E4-B95A-4A53-A0F9-D0AAA08A8A32}" presName="node" presStyleLbl="node1" presStyleIdx="3" presStyleCnt="9">
        <dgm:presLayoutVars>
          <dgm:bulletEnabled val="1"/>
        </dgm:presLayoutVars>
      </dgm:prSet>
      <dgm:spPr/>
    </dgm:pt>
    <dgm:pt modelId="{29D2A35B-665E-4346-B612-221C1ABF2A17}" type="pres">
      <dgm:prSet presAssocID="{FD48740B-122B-4234-838D-C2083619CB62}" presName="sibTrans" presStyleLbl="sibTrans2D1" presStyleIdx="3" presStyleCnt="8"/>
      <dgm:spPr/>
    </dgm:pt>
    <dgm:pt modelId="{178107F9-6FD6-4E98-903E-9AB4E376F56D}" type="pres">
      <dgm:prSet presAssocID="{FD48740B-122B-4234-838D-C2083619CB62}" presName="connectorText" presStyleLbl="sibTrans2D1" presStyleIdx="3" presStyleCnt="8"/>
      <dgm:spPr/>
    </dgm:pt>
    <dgm:pt modelId="{3D9F883E-7811-42F9-9B6A-9CD3ECE87B62}" type="pres">
      <dgm:prSet presAssocID="{62343993-550C-4089-99A3-B77F99071FBE}" presName="node" presStyleLbl="node1" presStyleIdx="4" presStyleCnt="9">
        <dgm:presLayoutVars>
          <dgm:bulletEnabled val="1"/>
        </dgm:presLayoutVars>
      </dgm:prSet>
      <dgm:spPr/>
    </dgm:pt>
    <dgm:pt modelId="{A231D059-CB7C-4F10-8CB4-5974119B5A48}" type="pres">
      <dgm:prSet presAssocID="{0F42FFA2-F5DA-412D-A70C-36DA55D69FDA}" presName="sibTrans" presStyleLbl="sibTrans2D1" presStyleIdx="4" presStyleCnt="8"/>
      <dgm:spPr/>
    </dgm:pt>
    <dgm:pt modelId="{D5A3E60B-391D-4371-825E-30DC9EAEC265}" type="pres">
      <dgm:prSet presAssocID="{0F42FFA2-F5DA-412D-A70C-36DA55D69FDA}" presName="connectorText" presStyleLbl="sibTrans2D1" presStyleIdx="4" presStyleCnt="8"/>
      <dgm:spPr/>
    </dgm:pt>
    <dgm:pt modelId="{F17B67EB-F6BF-4150-9276-0F70066F15A2}" type="pres">
      <dgm:prSet presAssocID="{05B835CB-3808-4549-AE34-8E342D3C3A40}" presName="node" presStyleLbl="node1" presStyleIdx="5" presStyleCnt="9">
        <dgm:presLayoutVars>
          <dgm:bulletEnabled val="1"/>
        </dgm:presLayoutVars>
      </dgm:prSet>
      <dgm:spPr/>
    </dgm:pt>
    <dgm:pt modelId="{84C8D79A-C53C-498C-A40D-E049CCAC77A3}" type="pres">
      <dgm:prSet presAssocID="{866CCD5D-FC8C-4A48-A738-AFC0142D3696}" presName="sibTrans" presStyleLbl="sibTrans2D1" presStyleIdx="5" presStyleCnt="8"/>
      <dgm:spPr/>
    </dgm:pt>
    <dgm:pt modelId="{F63A7F1B-4691-4BEF-816A-416B24023B29}" type="pres">
      <dgm:prSet presAssocID="{866CCD5D-FC8C-4A48-A738-AFC0142D3696}" presName="connectorText" presStyleLbl="sibTrans2D1" presStyleIdx="5" presStyleCnt="8"/>
      <dgm:spPr/>
    </dgm:pt>
    <dgm:pt modelId="{66438EF3-4B95-4668-9E79-6BA8C0EB82F5}" type="pres">
      <dgm:prSet presAssocID="{E148FD03-167B-48B7-ADFE-EE89BAE8FC7D}" presName="node" presStyleLbl="node1" presStyleIdx="6" presStyleCnt="9">
        <dgm:presLayoutVars>
          <dgm:bulletEnabled val="1"/>
        </dgm:presLayoutVars>
      </dgm:prSet>
      <dgm:spPr/>
    </dgm:pt>
    <dgm:pt modelId="{B8E289B1-9A1B-4F24-9415-EB300A60A3B4}" type="pres">
      <dgm:prSet presAssocID="{B99330BA-3AF3-4EC4-891A-DF0C8F7594DD}" presName="sibTrans" presStyleLbl="sibTrans2D1" presStyleIdx="6" presStyleCnt="8"/>
      <dgm:spPr/>
    </dgm:pt>
    <dgm:pt modelId="{9359F4F6-546F-4723-BDFC-ACAEBA8698A5}" type="pres">
      <dgm:prSet presAssocID="{B99330BA-3AF3-4EC4-891A-DF0C8F7594DD}" presName="connectorText" presStyleLbl="sibTrans2D1" presStyleIdx="6" presStyleCnt="8"/>
      <dgm:spPr/>
    </dgm:pt>
    <dgm:pt modelId="{B6D112AB-E37A-46B8-A78D-35BF12028429}" type="pres">
      <dgm:prSet presAssocID="{BFB83CE4-A368-438E-8750-CDEDD2A7420E}" presName="node" presStyleLbl="node1" presStyleIdx="7" presStyleCnt="9">
        <dgm:presLayoutVars>
          <dgm:bulletEnabled val="1"/>
        </dgm:presLayoutVars>
      </dgm:prSet>
      <dgm:spPr/>
    </dgm:pt>
    <dgm:pt modelId="{EAF8902A-F367-427A-8876-C144E84FB7DC}" type="pres">
      <dgm:prSet presAssocID="{B2752D17-54F4-49DE-A80A-79ECB0FFA035}" presName="sibTrans" presStyleLbl="sibTrans2D1" presStyleIdx="7" presStyleCnt="8"/>
      <dgm:spPr/>
    </dgm:pt>
    <dgm:pt modelId="{71211F73-A8BA-4FFF-AD01-73C1B9C18FFA}" type="pres">
      <dgm:prSet presAssocID="{B2752D17-54F4-49DE-A80A-79ECB0FFA035}" presName="connectorText" presStyleLbl="sibTrans2D1" presStyleIdx="7" presStyleCnt="8"/>
      <dgm:spPr/>
    </dgm:pt>
    <dgm:pt modelId="{C9B481CC-FEA5-430D-8CE9-96723FD362C1}" type="pres">
      <dgm:prSet presAssocID="{0E9ABB3E-C5EE-4134-8076-5FB0CC095C06}" presName="node" presStyleLbl="node1" presStyleIdx="8" presStyleCnt="9">
        <dgm:presLayoutVars>
          <dgm:bulletEnabled val="1"/>
        </dgm:presLayoutVars>
      </dgm:prSet>
      <dgm:spPr/>
    </dgm:pt>
  </dgm:ptLst>
  <dgm:cxnLst>
    <dgm:cxn modelId="{67A4EF02-2341-4023-B55A-F332606014AE}" srcId="{C2AE24B2-A1DF-4612-BA1E-D1F1645A15B1}" destId="{D3FE80E4-B95A-4A53-A0F9-D0AAA08A8A32}" srcOrd="3" destOrd="0" parTransId="{CB25B858-7184-4D84-9A69-EF1C46BFE340}" sibTransId="{FD48740B-122B-4234-838D-C2083619CB62}"/>
    <dgm:cxn modelId="{CAFFF305-643F-490C-A443-071E59A09F3E}" type="presOf" srcId="{67D1DE3A-52BA-4304-B337-C8610321EBF4}" destId="{2ED7C2D6-0DF8-44D6-90F8-3C31BEFD8222}" srcOrd="0" destOrd="0" presId="urn:microsoft.com/office/officeart/2005/8/layout/process5"/>
    <dgm:cxn modelId="{F925980F-2CBE-4167-B1A9-2F62EAE206FE}" srcId="{C2AE24B2-A1DF-4612-BA1E-D1F1645A15B1}" destId="{05F16E75-EC59-49D3-B4E2-850C5EED5515}" srcOrd="0" destOrd="0" parTransId="{AE121406-9358-4AB1-8E54-C715EED55105}" sibTransId="{67D1DE3A-52BA-4304-B337-C8610321EBF4}"/>
    <dgm:cxn modelId="{2BB3E50F-AE6E-4B11-A6F8-3EF1F58F5C93}" type="presOf" srcId="{0F42FFA2-F5DA-412D-A70C-36DA55D69FDA}" destId="{A231D059-CB7C-4F10-8CB4-5974119B5A48}" srcOrd="0" destOrd="0" presId="urn:microsoft.com/office/officeart/2005/8/layout/process5"/>
    <dgm:cxn modelId="{C1BDFF14-6639-4D24-A496-EDB36612F1A8}" type="presOf" srcId="{B74D9B42-DFA7-4EBC-A63E-506F53E603A1}" destId="{20201D7D-A2F7-47B1-BE16-D85FC60B00AF}" srcOrd="0" destOrd="0" presId="urn:microsoft.com/office/officeart/2005/8/layout/process5"/>
    <dgm:cxn modelId="{E837E720-F8E2-4C97-8E6D-82B9985B3B62}" srcId="{C2AE24B2-A1DF-4612-BA1E-D1F1645A15B1}" destId="{E27E33BE-29A5-4B95-9FFD-0F58E12B3E5D}" srcOrd="1" destOrd="0" parTransId="{CC784DCC-58C8-42E7-B9ED-E5D0B1324370}" sibTransId="{B74D9B42-DFA7-4EBC-A63E-506F53E603A1}"/>
    <dgm:cxn modelId="{14920524-D385-4815-B00D-1027711979F7}" type="presOf" srcId="{E27E33BE-29A5-4B95-9FFD-0F58E12B3E5D}" destId="{FE1071DB-EAE7-4DE2-BDD0-8DF3D80CE9EB}" srcOrd="0" destOrd="0" presId="urn:microsoft.com/office/officeart/2005/8/layout/process5"/>
    <dgm:cxn modelId="{84981528-9212-40A8-9CDA-BD4CD06B0AEE}" type="presOf" srcId="{6B9978AF-45E7-4CE8-9B32-457E18B9BBD9}" destId="{1760F79F-867E-4810-BA5E-8C02EDD4FC74}" srcOrd="0" destOrd="0" presId="urn:microsoft.com/office/officeart/2005/8/layout/process5"/>
    <dgm:cxn modelId="{11A4BF29-684C-4800-AED9-FD2D4DC1564F}" type="presOf" srcId="{05F16E75-EC59-49D3-B4E2-850C5EED5515}" destId="{46293D9F-0F9C-4CCA-B5E8-7028C95133D1}" srcOrd="0" destOrd="0" presId="urn:microsoft.com/office/officeart/2005/8/layout/process5"/>
    <dgm:cxn modelId="{C3C6502F-F093-4F38-BEAF-62CA81B865EF}" srcId="{C2AE24B2-A1DF-4612-BA1E-D1F1645A15B1}" destId="{E148FD03-167B-48B7-ADFE-EE89BAE8FC7D}" srcOrd="6" destOrd="0" parTransId="{BA99B97A-997A-41F4-B587-0934FC28BCA1}" sibTransId="{B99330BA-3AF3-4EC4-891A-DF0C8F7594DD}"/>
    <dgm:cxn modelId="{7ADA383F-A4EF-4600-BD9C-7FDC819046A3}" srcId="{C2AE24B2-A1DF-4612-BA1E-D1F1645A15B1}" destId="{79A788D2-9B2C-4B21-894D-3D23CD02499D}" srcOrd="2" destOrd="0" parTransId="{62854B74-0CAD-45D2-A154-9A7FC6430969}" sibTransId="{6B9978AF-45E7-4CE8-9B32-457E18B9BBD9}"/>
    <dgm:cxn modelId="{0509663F-935A-4AA6-8545-064B5C1F408D}" type="presOf" srcId="{B2752D17-54F4-49DE-A80A-79ECB0FFA035}" destId="{EAF8902A-F367-427A-8876-C144E84FB7DC}" srcOrd="0" destOrd="0" presId="urn:microsoft.com/office/officeart/2005/8/layout/process5"/>
    <dgm:cxn modelId="{27B2F768-C47C-4B63-AE3B-9F551312FCF8}" srcId="{C2AE24B2-A1DF-4612-BA1E-D1F1645A15B1}" destId="{BFB83CE4-A368-438E-8750-CDEDD2A7420E}" srcOrd="7" destOrd="0" parTransId="{4F73C225-8440-42E0-AE70-E514E2EE9BCB}" sibTransId="{B2752D17-54F4-49DE-A80A-79ECB0FFA035}"/>
    <dgm:cxn modelId="{9BB1C96E-4BB4-4812-83FB-BD44EE0EC571}" type="presOf" srcId="{866CCD5D-FC8C-4A48-A738-AFC0142D3696}" destId="{84C8D79A-C53C-498C-A40D-E049CCAC77A3}" srcOrd="0" destOrd="0" presId="urn:microsoft.com/office/officeart/2005/8/layout/process5"/>
    <dgm:cxn modelId="{E2FFF64E-2C33-40E3-9C8C-1581844C7893}" srcId="{C2AE24B2-A1DF-4612-BA1E-D1F1645A15B1}" destId="{05B835CB-3808-4549-AE34-8E342D3C3A40}" srcOrd="5" destOrd="0" parTransId="{186AD88C-E4AF-4763-8F4A-1BC141C73CAC}" sibTransId="{866CCD5D-FC8C-4A48-A738-AFC0142D3696}"/>
    <dgm:cxn modelId="{8447D66F-6CA2-4BBB-96D6-0958D7B692CD}" type="presOf" srcId="{B99330BA-3AF3-4EC4-891A-DF0C8F7594DD}" destId="{9359F4F6-546F-4723-BDFC-ACAEBA8698A5}" srcOrd="1" destOrd="0" presId="urn:microsoft.com/office/officeart/2005/8/layout/process5"/>
    <dgm:cxn modelId="{F0566D58-EABD-4648-911F-399F6B20CB8A}" type="presOf" srcId="{6B9978AF-45E7-4CE8-9B32-457E18B9BBD9}" destId="{ED829214-DB87-472D-85EA-130D4F712946}" srcOrd="1" destOrd="0" presId="urn:microsoft.com/office/officeart/2005/8/layout/process5"/>
    <dgm:cxn modelId="{AFB61C7E-2B9D-46A4-ACE3-9EA3C21EC910}" type="presOf" srcId="{67D1DE3A-52BA-4304-B337-C8610321EBF4}" destId="{42881153-F7A0-43BA-B371-4C9C63E7FB76}" srcOrd="1" destOrd="0" presId="urn:microsoft.com/office/officeart/2005/8/layout/process5"/>
    <dgm:cxn modelId="{883DF481-4231-4D6B-BC1E-BD719E01B1DA}" type="presOf" srcId="{866CCD5D-FC8C-4A48-A738-AFC0142D3696}" destId="{F63A7F1B-4691-4BEF-816A-416B24023B29}" srcOrd="1" destOrd="0" presId="urn:microsoft.com/office/officeart/2005/8/layout/process5"/>
    <dgm:cxn modelId="{276F7691-5E66-4DF3-A346-D1CFB9E7A872}" type="presOf" srcId="{D3FE80E4-B95A-4A53-A0F9-D0AAA08A8A32}" destId="{F8ECBBD1-434C-4CEA-B0BB-D5C61124AEE9}" srcOrd="0" destOrd="0" presId="urn:microsoft.com/office/officeart/2005/8/layout/process5"/>
    <dgm:cxn modelId="{6FC6E598-8796-411B-ACFE-C720838FB88D}" type="presOf" srcId="{0F42FFA2-F5DA-412D-A70C-36DA55D69FDA}" destId="{D5A3E60B-391D-4371-825E-30DC9EAEC265}" srcOrd="1" destOrd="0" presId="urn:microsoft.com/office/officeart/2005/8/layout/process5"/>
    <dgm:cxn modelId="{DD3404A4-0057-49C1-8326-FD8A617C9185}" type="presOf" srcId="{0E9ABB3E-C5EE-4134-8076-5FB0CC095C06}" destId="{C9B481CC-FEA5-430D-8CE9-96723FD362C1}" srcOrd="0" destOrd="0" presId="urn:microsoft.com/office/officeart/2005/8/layout/process5"/>
    <dgm:cxn modelId="{D34D57AC-8259-4666-9A1D-3BB83DE90342}" type="presOf" srcId="{BFB83CE4-A368-438E-8750-CDEDD2A7420E}" destId="{B6D112AB-E37A-46B8-A78D-35BF12028429}" srcOrd="0" destOrd="0" presId="urn:microsoft.com/office/officeart/2005/8/layout/process5"/>
    <dgm:cxn modelId="{9BBC4EB4-3943-41F4-BFFE-E0DE86E67BDF}" type="presOf" srcId="{79A788D2-9B2C-4B21-894D-3D23CD02499D}" destId="{DD552CA4-BCD1-4C29-8C77-23F005740239}" srcOrd="0" destOrd="0" presId="urn:microsoft.com/office/officeart/2005/8/layout/process5"/>
    <dgm:cxn modelId="{D2CF8ABF-124F-4FE2-83F2-5B4C91CD377C}" type="presOf" srcId="{05B835CB-3808-4549-AE34-8E342D3C3A40}" destId="{F17B67EB-F6BF-4150-9276-0F70066F15A2}" srcOrd="0" destOrd="0" presId="urn:microsoft.com/office/officeart/2005/8/layout/process5"/>
    <dgm:cxn modelId="{9946C2C2-7146-4B4B-B192-A57979ABC4DB}" type="presOf" srcId="{FD48740B-122B-4234-838D-C2083619CB62}" destId="{178107F9-6FD6-4E98-903E-9AB4E376F56D}" srcOrd="1" destOrd="0" presId="urn:microsoft.com/office/officeart/2005/8/layout/process5"/>
    <dgm:cxn modelId="{3B69DAC3-5FC1-4C80-B0FD-168C1E7D1755}" srcId="{C2AE24B2-A1DF-4612-BA1E-D1F1645A15B1}" destId="{0E9ABB3E-C5EE-4134-8076-5FB0CC095C06}" srcOrd="8" destOrd="0" parTransId="{F8D9A799-2199-4FF0-9BBA-FCC53E0323EB}" sibTransId="{D7959022-DF46-477C-9765-D42768D4A9B9}"/>
    <dgm:cxn modelId="{205703C8-C65A-47E8-8DA6-5D735E1326E7}" srcId="{C2AE24B2-A1DF-4612-BA1E-D1F1645A15B1}" destId="{62343993-550C-4089-99A3-B77F99071FBE}" srcOrd="4" destOrd="0" parTransId="{1CE1C782-5262-43D9-AE28-DA4ADD2ECA83}" sibTransId="{0F42FFA2-F5DA-412D-A70C-36DA55D69FDA}"/>
    <dgm:cxn modelId="{250A7FC9-BD68-4D84-B986-E4CD0A6D1DA5}" type="presOf" srcId="{B2752D17-54F4-49DE-A80A-79ECB0FFA035}" destId="{71211F73-A8BA-4FFF-AD01-73C1B9C18FFA}" srcOrd="1" destOrd="0" presId="urn:microsoft.com/office/officeart/2005/8/layout/process5"/>
    <dgm:cxn modelId="{AC0726D4-C5BB-4C55-968A-C31AB04B577C}" type="presOf" srcId="{B74D9B42-DFA7-4EBC-A63E-506F53E603A1}" destId="{822AD147-40C2-4C41-B248-A3764F4C1F58}" srcOrd="1" destOrd="0" presId="urn:microsoft.com/office/officeart/2005/8/layout/process5"/>
    <dgm:cxn modelId="{8AFBD3D6-64D5-465D-8F98-024E9B600999}" type="presOf" srcId="{C2AE24B2-A1DF-4612-BA1E-D1F1645A15B1}" destId="{B20DB813-BB62-4F1B-9FA5-056D8E9FB602}" srcOrd="0" destOrd="0" presId="urn:microsoft.com/office/officeart/2005/8/layout/process5"/>
    <dgm:cxn modelId="{6AA91FD7-9BC6-4121-9F57-2CA623D690A4}" type="presOf" srcId="{E148FD03-167B-48B7-ADFE-EE89BAE8FC7D}" destId="{66438EF3-4B95-4668-9E79-6BA8C0EB82F5}" srcOrd="0" destOrd="0" presId="urn:microsoft.com/office/officeart/2005/8/layout/process5"/>
    <dgm:cxn modelId="{0BCD64E7-AB88-4181-89A7-BE6507907293}" type="presOf" srcId="{B99330BA-3AF3-4EC4-891A-DF0C8F7594DD}" destId="{B8E289B1-9A1B-4F24-9415-EB300A60A3B4}" srcOrd="0" destOrd="0" presId="urn:microsoft.com/office/officeart/2005/8/layout/process5"/>
    <dgm:cxn modelId="{405E18F5-F03F-4696-922E-9C1E46EE9C69}" type="presOf" srcId="{FD48740B-122B-4234-838D-C2083619CB62}" destId="{29D2A35B-665E-4346-B612-221C1ABF2A17}" srcOrd="0" destOrd="0" presId="urn:microsoft.com/office/officeart/2005/8/layout/process5"/>
    <dgm:cxn modelId="{481612FA-2B91-4475-83D4-137DC1E9BB2E}" type="presOf" srcId="{62343993-550C-4089-99A3-B77F99071FBE}" destId="{3D9F883E-7811-42F9-9B6A-9CD3ECE87B62}" srcOrd="0" destOrd="0" presId="urn:microsoft.com/office/officeart/2005/8/layout/process5"/>
    <dgm:cxn modelId="{3D7727F7-6CAD-4C58-87FA-7C44B3652921}" type="presParOf" srcId="{B20DB813-BB62-4F1B-9FA5-056D8E9FB602}" destId="{46293D9F-0F9C-4CCA-B5E8-7028C95133D1}" srcOrd="0" destOrd="0" presId="urn:microsoft.com/office/officeart/2005/8/layout/process5"/>
    <dgm:cxn modelId="{4AF6D534-5096-40DF-B66E-2479FA1300AB}" type="presParOf" srcId="{B20DB813-BB62-4F1B-9FA5-056D8E9FB602}" destId="{2ED7C2D6-0DF8-44D6-90F8-3C31BEFD8222}" srcOrd="1" destOrd="0" presId="urn:microsoft.com/office/officeart/2005/8/layout/process5"/>
    <dgm:cxn modelId="{E73C488E-A97C-40DC-9180-9DBFB833B3CD}" type="presParOf" srcId="{2ED7C2D6-0DF8-44D6-90F8-3C31BEFD8222}" destId="{42881153-F7A0-43BA-B371-4C9C63E7FB76}" srcOrd="0" destOrd="0" presId="urn:microsoft.com/office/officeart/2005/8/layout/process5"/>
    <dgm:cxn modelId="{72E63078-6F39-4EB0-A989-8A6B4CFD9E0B}" type="presParOf" srcId="{B20DB813-BB62-4F1B-9FA5-056D8E9FB602}" destId="{FE1071DB-EAE7-4DE2-BDD0-8DF3D80CE9EB}" srcOrd="2" destOrd="0" presId="urn:microsoft.com/office/officeart/2005/8/layout/process5"/>
    <dgm:cxn modelId="{568BD151-F78C-4871-BAB9-B38248495BAD}" type="presParOf" srcId="{B20DB813-BB62-4F1B-9FA5-056D8E9FB602}" destId="{20201D7D-A2F7-47B1-BE16-D85FC60B00AF}" srcOrd="3" destOrd="0" presId="urn:microsoft.com/office/officeart/2005/8/layout/process5"/>
    <dgm:cxn modelId="{22DD615A-725D-49DB-8EB1-637F44DE892E}" type="presParOf" srcId="{20201D7D-A2F7-47B1-BE16-D85FC60B00AF}" destId="{822AD147-40C2-4C41-B248-A3764F4C1F58}" srcOrd="0" destOrd="0" presId="urn:microsoft.com/office/officeart/2005/8/layout/process5"/>
    <dgm:cxn modelId="{8D67395F-43A6-4B3B-AD97-E75D33C1296A}" type="presParOf" srcId="{B20DB813-BB62-4F1B-9FA5-056D8E9FB602}" destId="{DD552CA4-BCD1-4C29-8C77-23F005740239}" srcOrd="4" destOrd="0" presId="urn:microsoft.com/office/officeart/2005/8/layout/process5"/>
    <dgm:cxn modelId="{15E4B3F7-57C2-4A18-BFC1-470391F6D1DB}" type="presParOf" srcId="{B20DB813-BB62-4F1B-9FA5-056D8E9FB602}" destId="{1760F79F-867E-4810-BA5E-8C02EDD4FC74}" srcOrd="5" destOrd="0" presId="urn:microsoft.com/office/officeart/2005/8/layout/process5"/>
    <dgm:cxn modelId="{8618071D-E995-4DE7-8C06-69729FE6CB28}" type="presParOf" srcId="{1760F79F-867E-4810-BA5E-8C02EDD4FC74}" destId="{ED829214-DB87-472D-85EA-130D4F712946}" srcOrd="0" destOrd="0" presId="urn:microsoft.com/office/officeart/2005/8/layout/process5"/>
    <dgm:cxn modelId="{EAB7C782-E9A4-45EA-979F-6FECB50A802F}" type="presParOf" srcId="{B20DB813-BB62-4F1B-9FA5-056D8E9FB602}" destId="{F8ECBBD1-434C-4CEA-B0BB-D5C61124AEE9}" srcOrd="6" destOrd="0" presId="urn:microsoft.com/office/officeart/2005/8/layout/process5"/>
    <dgm:cxn modelId="{E862C797-A8C2-42E3-B5E5-0C0F9D7F109C}" type="presParOf" srcId="{B20DB813-BB62-4F1B-9FA5-056D8E9FB602}" destId="{29D2A35B-665E-4346-B612-221C1ABF2A17}" srcOrd="7" destOrd="0" presId="urn:microsoft.com/office/officeart/2005/8/layout/process5"/>
    <dgm:cxn modelId="{DEFD5C86-2E89-40D8-ACEC-BDED68DDBA2B}" type="presParOf" srcId="{29D2A35B-665E-4346-B612-221C1ABF2A17}" destId="{178107F9-6FD6-4E98-903E-9AB4E376F56D}" srcOrd="0" destOrd="0" presId="urn:microsoft.com/office/officeart/2005/8/layout/process5"/>
    <dgm:cxn modelId="{800E0E7A-2983-47C2-963F-A3A47079F7F3}" type="presParOf" srcId="{B20DB813-BB62-4F1B-9FA5-056D8E9FB602}" destId="{3D9F883E-7811-42F9-9B6A-9CD3ECE87B62}" srcOrd="8" destOrd="0" presId="urn:microsoft.com/office/officeart/2005/8/layout/process5"/>
    <dgm:cxn modelId="{3A4B1816-1667-460A-AA92-73B289EC7200}" type="presParOf" srcId="{B20DB813-BB62-4F1B-9FA5-056D8E9FB602}" destId="{A231D059-CB7C-4F10-8CB4-5974119B5A48}" srcOrd="9" destOrd="0" presId="urn:microsoft.com/office/officeart/2005/8/layout/process5"/>
    <dgm:cxn modelId="{A8F39E4E-8CC8-4119-8C80-7893E4A61737}" type="presParOf" srcId="{A231D059-CB7C-4F10-8CB4-5974119B5A48}" destId="{D5A3E60B-391D-4371-825E-30DC9EAEC265}" srcOrd="0" destOrd="0" presId="urn:microsoft.com/office/officeart/2005/8/layout/process5"/>
    <dgm:cxn modelId="{56E49897-26B9-4DB6-800E-2CE749157147}" type="presParOf" srcId="{B20DB813-BB62-4F1B-9FA5-056D8E9FB602}" destId="{F17B67EB-F6BF-4150-9276-0F70066F15A2}" srcOrd="10" destOrd="0" presId="urn:microsoft.com/office/officeart/2005/8/layout/process5"/>
    <dgm:cxn modelId="{28760104-0D94-4050-A99F-328CEE7FDB44}" type="presParOf" srcId="{B20DB813-BB62-4F1B-9FA5-056D8E9FB602}" destId="{84C8D79A-C53C-498C-A40D-E049CCAC77A3}" srcOrd="11" destOrd="0" presId="urn:microsoft.com/office/officeart/2005/8/layout/process5"/>
    <dgm:cxn modelId="{7225C13F-E22A-44EE-B539-322F1DBC907E}" type="presParOf" srcId="{84C8D79A-C53C-498C-A40D-E049CCAC77A3}" destId="{F63A7F1B-4691-4BEF-816A-416B24023B29}" srcOrd="0" destOrd="0" presId="urn:microsoft.com/office/officeart/2005/8/layout/process5"/>
    <dgm:cxn modelId="{40A7A728-473A-4A58-A94E-38D5989B88EF}" type="presParOf" srcId="{B20DB813-BB62-4F1B-9FA5-056D8E9FB602}" destId="{66438EF3-4B95-4668-9E79-6BA8C0EB82F5}" srcOrd="12" destOrd="0" presId="urn:microsoft.com/office/officeart/2005/8/layout/process5"/>
    <dgm:cxn modelId="{63985E33-FDB8-4789-8FAC-5B8C52D68EEB}" type="presParOf" srcId="{B20DB813-BB62-4F1B-9FA5-056D8E9FB602}" destId="{B8E289B1-9A1B-4F24-9415-EB300A60A3B4}" srcOrd="13" destOrd="0" presId="urn:microsoft.com/office/officeart/2005/8/layout/process5"/>
    <dgm:cxn modelId="{E77EDCD1-41BC-47BE-9A27-6651E4EA8AF3}" type="presParOf" srcId="{B8E289B1-9A1B-4F24-9415-EB300A60A3B4}" destId="{9359F4F6-546F-4723-BDFC-ACAEBA8698A5}" srcOrd="0" destOrd="0" presId="urn:microsoft.com/office/officeart/2005/8/layout/process5"/>
    <dgm:cxn modelId="{EF8A949A-4A03-4A99-96A7-8182D83545AF}" type="presParOf" srcId="{B20DB813-BB62-4F1B-9FA5-056D8E9FB602}" destId="{B6D112AB-E37A-46B8-A78D-35BF12028429}" srcOrd="14" destOrd="0" presId="urn:microsoft.com/office/officeart/2005/8/layout/process5"/>
    <dgm:cxn modelId="{CEC64A5A-53FE-4EEE-8111-F202319905FF}" type="presParOf" srcId="{B20DB813-BB62-4F1B-9FA5-056D8E9FB602}" destId="{EAF8902A-F367-427A-8876-C144E84FB7DC}" srcOrd="15" destOrd="0" presId="urn:microsoft.com/office/officeart/2005/8/layout/process5"/>
    <dgm:cxn modelId="{86DD3FFC-0046-4B9E-9237-7A13A826B2AF}" type="presParOf" srcId="{EAF8902A-F367-427A-8876-C144E84FB7DC}" destId="{71211F73-A8BA-4FFF-AD01-73C1B9C18FFA}" srcOrd="0" destOrd="0" presId="urn:microsoft.com/office/officeart/2005/8/layout/process5"/>
    <dgm:cxn modelId="{0BD409A9-C1B1-42EB-8FCB-A4C2236C01C2}" type="presParOf" srcId="{B20DB813-BB62-4F1B-9FA5-056D8E9FB602}" destId="{C9B481CC-FEA5-430D-8CE9-96723FD362C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AE24B2-A1DF-4612-BA1E-D1F1645A15B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5F16E75-EC59-49D3-B4E2-850C5EED5515}">
      <dgm:prSet phldrT="[Text]" custT="1"/>
      <dgm:spPr>
        <a:solidFill>
          <a:schemeClr val="accent2">
            <a:lumMod val="75000"/>
          </a:schemeClr>
        </a:solidFill>
      </dgm:spPr>
      <dgm:t>
        <a:bodyPr/>
        <a:lstStyle/>
        <a:p>
          <a:r>
            <a:rPr lang="en-US" sz="1200" dirty="0"/>
            <a:t>Potential Outcomes Structural Equations Directed Acyclic Graphs (DAGs)</a:t>
          </a:r>
        </a:p>
      </dgm:t>
    </dgm:pt>
    <dgm:pt modelId="{AE121406-9358-4AB1-8E54-C715EED55105}" type="parTrans" cxnId="{F925980F-2CBE-4167-B1A9-2F62EAE206FE}">
      <dgm:prSet/>
      <dgm:spPr/>
      <dgm:t>
        <a:bodyPr/>
        <a:lstStyle/>
        <a:p>
          <a:endParaRPr lang="en-US" sz="2800"/>
        </a:p>
      </dgm:t>
    </dgm:pt>
    <dgm:pt modelId="{67D1DE3A-52BA-4304-B337-C8610321EBF4}" type="sibTrans" cxnId="{F925980F-2CBE-4167-B1A9-2F62EAE206FE}">
      <dgm:prSet custT="1"/>
      <dgm:spPr/>
      <dgm:t>
        <a:bodyPr/>
        <a:lstStyle/>
        <a:p>
          <a:endParaRPr lang="en-US" sz="1050"/>
        </a:p>
      </dgm:t>
    </dgm:pt>
    <dgm:pt modelId="{E27E33BE-29A5-4B95-9FFD-0F58E12B3E5D}">
      <dgm:prSet phldrT="[Text]" custT="1"/>
      <dgm:spPr>
        <a:solidFill>
          <a:schemeClr val="accent2">
            <a:lumMod val="75000"/>
          </a:schemeClr>
        </a:solidFill>
      </dgm:spPr>
      <dgm:t>
        <a:bodyPr/>
        <a:lstStyle/>
        <a:p>
          <a:r>
            <a:rPr lang="en-US" sz="1200" dirty="0"/>
            <a:t>Graphical Criteria Single World Intervention Graphs</a:t>
          </a:r>
        </a:p>
      </dgm:t>
    </dgm:pt>
    <dgm:pt modelId="{CC784DCC-58C8-42E7-B9ED-E5D0B1324370}" type="parTrans" cxnId="{E837E720-F8E2-4C97-8E6D-82B9985B3B62}">
      <dgm:prSet/>
      <dgm:spPr/>
      <dgm:t>
        <a:bodyPr/>
        <a:lstStyle/>
        <a:p>
          <a:endParaRPr lang="en-US" sz="2800"/>
        </a:p>
      </dgm:t>
    </dgm:pt>
    <dgm:pt modelId="{B74D9B42-DFA7-4EBC-A63E-506F53E603A1}" type="sibTrans" cxnId="{E837E720-F8E2-4C97-8E6D-82B9985B3B62}">
      <dgm:prSet custT="1"/>
      <dgm:spPr/>
      <dgm:t>
        <a:bodyPr/>
        <a:lstStyle/>
        <a:p>
          <a:endParaRPr lang="en-US" sz="1050"/>
        </a:p>
      </dgm:t>
    </dgm:pt>
    <dgm:pt modelId="{79A788D2-9B2C-4B21-894D-3D23CD02499D}">
      <dgm:prSet phldrT="[Text]" custT="1"/>
      <dgm:spPr>
        <a:solidFill>
          <a:schemeClr val="accent2">
            <a:lumMod val="75000"/>
          </a:schemeClr>
        </a:solidFill>
      </dgm:spPr>
      <dgm:t>
        <a:bodyPr/>
        <a:lstStyle/>
        <a:p>
          <a:r>
            <a:rPr lang="en-US" sz="1200" dirty="0"/>
            <a:t>Unobserved Confounding: Instruments, Diff-in-Diff, Regression Discontinuity</a:t>
          </a:r>
        </a:p>
      </dgm:t>
    </dgm:pt>
    <dgm:pt modelId="{62854B74-0CAD-45D2-A154-9A7FC6430969}" type="parTrans" cxnId="{7ADA383F-A4EF-4600-BD9C-7FDC819046A3}">
      <dgm:prSet/>
      <dgm:spPr/>
      <dgm:t>
        <a:bodyPr/>
        <a:lstStyle/>
        <a:p>
          <a:endParaRPr lang="en-US" sz="2800"/>
        </a:p>
      </dgm:t>
    </dgm:pt>
    <dgm:pt modelId="{6B9978AF-45E7-4CE8-9B32-457E18B9BBD9}" type="sibTrans" cxnId="{7ADA383F-A4EF-4600-BD9C-7FDC819046A3}">
      <dgm:prSet custT="1"/>
      <dgm:spPr/>
      <dgm:t>
        <a:bodyPr/>
        <a:lstStyle/>
        <a:p>
          <a:endParaRPr lang="en-US" sz="1050"/>
        </a:p>
      </dgm:t>
    </dgm:pt>
    <dgm:pt modelId="{D3FE80E4-B95A-4A53-A0F9-D0AAA08A8A32}">
      <dgm:prSet phldrT="[Text]" custT="1"/>
      <dgm:spPr>
        <a:solidFill>
          <a:srgbClr val="509147"/>
        </a:solidFill>
      </dgm:spPr>
      <dgm:t>
        <a:bodyPr/>
        <a:lstStyle/>
        <a:p>
          <a:r>
            <a:rPr lang="en-US" sz="1200" dirty="0"/>
            <a:t>Double/Debiased Machine Learning (DML)</a:t>
          </a:r>
        </a:p>
      </dgm:t>
    </dgm:pt>
    <dgm:pt modelId="{CB25B858-7184-4D84-9A69-EF1C46BFE340}" type="parTrans" cxnId="{67A4EF02-2341-4023-B55A-F332606014AE}">
      <dgm:prSet/>
      <dgm:spPr/>
      <dgm:t>
        <a:bodyPr/>
        <a:lstStyle/>
        <a:p>
          <a:endParaRPr lang="en-US" sz="2800"/>
        </a:p>
      </dgm:t>
    </dgm:pt>
    <dgm:pt modelId="{FD48740B-122B-4234-838D-C2083619CB62}" type="sibTrans" cxnId="{67A4EF02-2341-4023-B55A-F332606014AE}">
      <dgm:prSet custT="1"/>
      <dgm:spPr/>
      <dgm:t>
        <a:bodyPr/>
        <a:lstStyle/>
        <a:p>
          <a:endParaRPr lang="en-US" sz="1050"/>
        </a:p>
      </dgm:t>
    </dgm:pt>
    <dgm:pt modelId="{62343993-550C-4089-99A3-B77F99071FBE}">
      <dgm:prSet phldrT="[Text]" custT="1"/>
      <dgm:spPr>
        <a:solidFill>
          <a:srgbClr val="509147"/>
        </a:solidFill>
      </dgm:spPr>
      <dgm:t>
        <a:bodyPr/>
        <a:lstStyle/>
        <a:p>
          <a:r>
            <a:rPr lang="en-US" sz="1200" dirty="0"/>
            <a:t>Automatic DML for Static and Dynamic Treatments (Reinforcement Learning)</a:t>
          </a:r>
        </a:p>
      </dgm:t>
    </dgm:pt>
    <dgm:pt modelId="{1CE1C782-5262-43D9-AE28-DA4ADD2ECA83}" type="parTrans" cxnId="{205703C8-C65A-47E8-8DA6-5D735E1326E7}">
      <dgm:prSet/>
      <dgm:spPr/>
      <dgm:t>
        <a:bodyPr/>
        <a:lstStyle/>
        <a:p>
          <a:endParaRPr lang="en-US" sz="2800"/>
        </a:p>
      </dgm:t>
    </dgm:pt>
    <dgm:pt modelId="{0F42FFA2-F5DA-412D-A70C-36DA55D69FDA}" type="sibTrans" cxnId="{205703C8-C65A-47E8-8DA6-5D735E1326E7}">
      <dgm:prSet custT="1"/>
      <dgm:spPr/>
      <dgm:t>
        <a:bodyPr/>
        <a:lstStyle/>
        <a:p>
          <a:endParaRPr lang="en-US" sz="1050"/>
        </a:p>
      </dgm:t>
    </dgm:pt>
    <dgm:pt modelId="{05B835CB-3808-4549-AE34-8E342D3C3A40}">
      <dgm:prSet phldrT="[Text]" custT="1"/>
      <dgm:spPr>
        <a:solidFill>
          <a:srgbClr val="509147"/>
        </a:solidFill>
      </dgm:spPr>
      <dgm:t>
        <a:bodyPr/>
        <a:lstStyle/>
        <a:p>
          <a:r>
            <a:rPr lang="en-US" sz="1200" dirty="0"/>
            <a:t>Automatic DML for Proximal Inference and Instrumental Variables</a:t>
          </a:r>
        </a:p>
      </dgm:t>
    </dgm:pt>
    <dgm:pt modelId="{186AD88C-E4AF-4763-8F4A-1BC141C73CAC}" type="parTrans" cxnId="{E2FFF64E-2C33-40E3-9C8C-1581844C7893}">
      <dgm:prSet/>
      <dgm:spPr/>
      <dgm:t>
        <a:bodyPr/>
        <a:lstStyle/>
        <a:p>
          <a:endParaRPr lang="en-US" sz="2800"/>
        </a:p>
      </dgm:t>
    </dgm:pt>
    <dgm:pt modelId="{866CCD5D-FC8C-4A48-A738-AFC0142D3696}" type="sibTrans" cxnId="{E2FFF64E-2C33-40E3-9C8C-1581844C7893}">
      <dgm:prSet custT="1"/>
      <dgm:spPr/>
      <dgm:t>
        <a:bodyPr/>
        <a:lstStyle/>
        <a:p>
          <a:endParaRPr lang="en-US" sz="1050"/>
        </a:p>
      </dgm:t>
    </dgm:pt>
    <dgm:pt modelId="{E148FD03-167B-48B7-ADFE-EE89BAE8FC7D}">
      <dgm:prSet phldrT="[Text]" custT="1"/>
      <dgm:spPr>
        <a:solidFill>
          <a:srgbClr val="AB2DA5"/>
        </a:solidFill>
      </dgm:spPr>
      <dgm:t>
        <a:bodyPr/>
        <a:lstStyle/>
        <a:p>
          <a:r>
            <a:rPr lang="en-US" sz="1200" dirty="0"/>
            <a:t>Statistical learning theory for heterogeneous treatment effects</a:t>
          </a:r>
        </a:p>
      </dgm:t>
    </dgm:pt>
    <dgm:pt modelId="{BA99B97A-997A-41F4-B587-0934FC28BCA1}" type="parTrans" cxnId="{C3C6502F-F093-4F38-BEAF-62CA81B865EF}">
      <dgm:prSet/>
      <dgm:spPr/>
      <dgm:t>
        <a:bodyPr/>
        <a:lstStyle/>
        <a:p>
          <a:endParaRPr lang="en-US" sz="2800"/>
        </a:p>
      </dgm:t>
    </dgm:pt>
    <dgm:pt modelId="{B99330BA-3AF3-4EC4-891A-DF0C8F7594DD}" type="sibTrans" cxnId="{C3C6502F-F093-4F38-BEAF-62CA81B865EF}">
      <dgm:prSet custT="1"/>
      <dgm:spPr/>
      <dgm:t>
        <a:bodyPr/>
        <a:lstStyle/>
        <a:p>
          <a:endParaRPr lang="en-US" sz="1050"/>
        </a:p>
      </dgm:t>
    </dgm:pt>
    <dgm:pt modelId="{BFB83CE4-A368-438E-8750-CDEDD2A7420E}">
      <dgm:prSet phldrT="[Text]" custT="1"/>
      <dgm:spPr>
        <a:solidFill>
          <a:srgbClr val="AB2DA5"/>
        </a:solidFill>
      </dgm:spPr>
      <dgm:t>
        <a:bodyPr/>
        <a:lstStyle/>
        <a:p>
          <a:r>
            <a:rPr lang="en-US" sz="1200" dirty="0"/>
            <a:t>Non-parametric inference for heterogeneous treatment effects (Causal Forests)</a:t>
          </a:r>
        </a:p>
      </dgm:t>
    </dgm:pt>
    <dgm:pt modelId="{4F73C225-8440-42E0-AE70-E514E2EE9BCB}" type="parTrans" cxnId="{27B2F768-C47C-4B63-AE3B-9F551312FCF8}">
      <dgm:prSet/>
      <dgm:spPr/>
      <dgm:t>
        <a:bodyPr/>
        <a:lstStyle/>
        <a:p>
          <a:endParaRPr lang="en-US" sz="2800"/>
        </a:p>
      </dgm:t>
    </dgm:pt>
    <dgm:pt modelId="{B2752D17-54F4-49DE-A80A-79ECB0FFA035}" type="sibTrans" cxnId="{27B2F768-C47C-4B63-AE3B-9F551312FCF8}">
      <dgm:prSet custT="1"/>
      <dgm:spPr/>
      <dgm:t>
        <a:bodyPr/>
        <a:lstStyle/>
        <a:p>
          <a:endParaRPr lang="en-US" sz="1050"/>
        </a:p>
      </dgm:t>
    </dgm:pt>
    <dgm:pt modelId="{0E9ABB3E-C5EE-4134-8076-5FB0CC095C06}">
      <dgm:prSet phldrT="[Text]" custT="1"/>
      <dgm:spPr>
        <a:solidFill>
          <a:srgbClr val="AB2DA5"/>
        </a:solidFill>
      </dgm:spPr>
      <dgm:t>
        <a:bodyPr/>
        <a:lstStyle/>
        <a:p>
          <a:r>
            <a:rPr lang="en-US" sz="1200" dirty="0"/>
            <a:t>Statistical learning theory for conditional moment problems (instrumental variables)</a:t>
          </a:r>
        </a:p>
      </dgm:t>
    </dgm:pt>
    <dgm:pt modelId="{F8D9A799-2199-4FF0-9BBA-FCC53E0323EB}" type="parTrans" cxnId="{3B69DAC3-5FC1-4C80-B0FD-168C1E7D1755}">
      <dgm:prSet/>
      <dgm:spPr/>
      <dgm:t>
        <a:bodyPr/>
        <a:lstStyle/>
        <a:p>
          <a:endParaRPr lang="en-US" sz="2800"/>
        </a:p>
      </dgm:t>
    </dgm:pt>
    <dgm:pt modelId="{D7959022-DF46-477C-9765-D42768D4A9B9}" type="sibTrans" cxnId="{3B69DAC3-5FC1-4C80-B0FD-168C1E7D1755}">
      <dgm:prSet custT="1"/>
      <dgm:spPr/>
      <dgm:t>
        <a:bodyPr/>
        <a:lstStyle/>
        <a:p>
          <a:endParaRPr lang="en-US" sz="1050"/>
        </a:p>
      </dgm:t>
    </dgm:pt>
    <dgm:pt modelId="{B20DB813-BB62-4F1B-9FA5-056D8E9FB602}" type="pres">
      <dgm:prSet presAssocID="{C2AE24B2-A1DF-4612-BA1E-D1F1645A15B1}" presName="diagram" presStyleCnt="0">
        <dgm:presLayoutVars>
          <dgm:dir/>
          <dgm:resizeHandles val="exact"/>
        </dgm:presLayoutVars>
      </dgm:prSet>
      <dgm:spPr/>
    </dgm:pt>
    <dgm:pt modelId="{46293D9F-0F9C-4CCA-B5E8-7028C95133D1}" type="pres">
      <dgm:prSet presAssocID="{05F16E75-EC59-49D3-B4E2-850C5EED5515}" presName="node" presStyleLbl="node1" presStyleIdx="0" presStyleCnt="9">
        <dgm:presLayoutVars>
          <dgm:bulletEnabled val="1"/>
        </dgm:presLayoutVars>
      </dgm:prSet>
      <dgm:spPr/>
    </dgm:pt>
    <dgm:pt modelId="{2ED7C2D6-0DF8-44D6-90F8-3C31BEFD8222}" type="pres">
      <dgm:prSet presAssocID="{67D1DE3A-52BA-4304-B337-C8610321EBF4}" presName="sibTrans" presStyleLbl="sibTrans2D1" presStyleIdx="0" presStyleCnt="8"/>
      <dgm:spPr/>
    </dgm:pt>
    <dgm:pt modelId="{42881153-F7A0-43BA-B371-4C9C63E7FB76}" type="pres">
      <dgm:prSet presAssocID="{67D1DE3A-52BA-4304-B337-C8610321EBF4}" presName="connectorText" presStyleLbl="sibTrans2D1" presStyleIdx="0" presStyleCnt="8"/>
      <dgm:spPr/>
    </dgm:pt>
    <dgm:pt modelId="{FE1071DB-EAE7-4DE2-BDD0-8DF3D80CE9EB}" type="pres">
      <dgm:prSet presAssocID="{E27E33BE-29A5-4B95-9FFD-0F58E12B3E5D}" presName="node" presStyleLbl="node1" presStyleIdx="1" presStyleCnt="9">
        <dgm:presLayoutVars>
          <dgm:bulletEnabled val="1"/>
        </dgm:presLayoutVars>
      </dgm:prSet>
      <dgm:spPr/>
    </dgm:pt>
    <dgm:pt modelId="{20201D7D-A2F7-47B1-BE16-D85FC60B00AF}" type="pres">
      <dgm:prSet presAssocID="{B74D9B42-DFA7-4EBC-A63E-506F53E603A1}" presName="sibTrans" presStyleLbl="sibTrans2D1" presStyleIdx="1" presStyleCnt="8"/>
      <dgm:spPr/>
    </dgm:pt>
    <dgm:pt modelId="{822AD147-40C2-4C41-B248-A3764F4C1F58}" type="pres">
      <dgm:prSet presAssocID="{B74D9B42-DFA7-4EBC-A63E-506F53E603A1}" presName="connectorText" presStyleLbl="sibTrans2D1" presStyleIdx="1" presStyleCnt="8"/>
      <dgm:spPr/>
    </dgm:pt>
    <dgm:pt modelId="{DD552CA4-BCD1-4C29-8C77-23F005740239}" type="pres">
      <dgm:prSet presAssocID="{79A788D2-9B2C-4B21-894D-3D23CD02499D}" presName="node" presStyleLbl="node1" presStyleIdx="2" presStyleCnt="9">
        <dgm:presLayoutVars>
          <dgm:bulletEnabled val="1"/>
        </dgm:presLayoutVars>
      </dgm:prSet>
      <dgm:spPr/>
    </dgm:pt>
    <dgm:pt modelId="{1760F79F-867E-4810-BA5E-8C02EDD4FC74}" type="pres">
      <dgm:prSet presAssocID="{6B9978AF-45E7-4CE8-9B32-457E18B9BBD9}" presName="sibTrans" presStyleLbl="sibTrans2D1" presStyleIdx="2" presStyleCnt="8"/>
      <dgm:spPr/>
    </dgm:pt>
    <dgm:pt modelId="{ED829214-DB87-472D-85EA-130D4F712946}" type="pres">
      <dgm:prSet presAssocID="{6B9978AF-45E7-4CE8-9B32-457E18B9BBD9}" presName="connectorText" presStyleLbl="sibTrans2D1" presStyleIdx="2" presStyleCnt="8"/>
      <dgm:spPr/>
    </dgm:pt>
    <dgm:pt modelId="{F8ECBBD1-434C-4CEA-B0BB-D5C61124AEE9}" type="pres">
      <dgm:prSet presAssocID="{D3FE80E4-B95A-4A53-A0F9-D0AAA08A8A32}" presName="node" presStyleLbl="node1" presStyleIdx="3" presStyleCnt="9">
        <dgm:presLayoutVars>
          <dgm:bulletEnabled val="1"/>
        </dgm:presLayoutVars>
      </dgm:prSet>
      <dgm:spPr/>
    </dgm:pt>
    <dgm:pt modelId="{29D2A35B-665E-4346-B612-221C1ABF2A17}" type="pres">
      <dgm:prSet presAssocID="{FD48740B-122B-4234-838D-C2083619CB62}" presName="sibTrans" presStyleLbl="sibTrans2D1" presStyleIdx="3" presStyleCnt="8"/>
      <dgm:spPr/>
    </dgm:pt>
    <dgm:pt modelId="{178107F9-6FD6-4E98-903E-9AB4E376F56D}" type="pres">
      <dgm:prSet presAssocID="{FD48740B-122B-4234-838D-C2083619CB62}" presName="connectorText" presStyleLbl="sibTrans2D1" presStyleIdx="3" presStyleCnt="8"/>
      <dgm:spPr/>
    </dgm:pt>
    <dgm:pt modelId="{3D9F883E-7811-42F9-9B6A-9CD3ECE87B62}" type="pres">
      <dgm:prSet presAssocID="{62343993-550C-4089-99A3-B77F99071FBE}" presName="node" presStyleLbl="node1" presStyleIdx="4" presStyleCnt="9">
        <dgm:presLayoutVars>
          <dgm:bulletEnabled val="1"/>
        </dgm:presLayoutVars>
      </dgm:prSet>
      <dgm:spPr/>
    </dgm:pt>
    <dgm:pt modelId="{A231D059-CB7C-4F10-8CB4-5974119B5A48}" type="pres">
      <dgm:prSet presAssocID="{0F42FFA2-F5DA-412D-A70C-36DA55D69FDA}" presName="sibTrans" presStyleLbl="sibTrans2D1" presStyleIdx="4" presStyleCnt="8"/>
      <dgm:spPr/>
    </dgm:pt>
    <dgm:pt modelId="{D5A3E60B-391D-4371-825E-30DC9EAEC265}" type="pres">
      <dgm:prSet presAssocID="{0F42FFA2-F5DA-412D-A70C-36DA55D69FDA}" presName="connectorText" presStyleLbl="sibTrans2D1" presStyleIdx="4" presStyleCnt="8"/>
      <dgm:spPr/>
    </dgm:pt>
    <dgm:pt modelId="{F17B67EB-F6BF-4150-9276-0F70066F15A2}" type="pres">
      <dgm:prSet presAssocID="{05B835CB-3808-4549-AE34-8E342D3C3A40}" presName="node" presStyleLbl="node1" presStyleIdx="5" presStyleCnt="9">
        <dgm:presLayoutVars>
          <dgm:bulletEnabled val="1"/>
        </dgm:presLayoutVars>
      </dgm:prSet>
      <dgm:spPr/>
    </dgm:pt>
    <dgm:pt modelId="{84C8D79A-C53C-498C-A40D-E049CCAC77A3}" type="pres">
      <dgm:prSet presAssocID="{866CCD5D-FC8C-4A48-A738-AFC0142D3696}" presName="sibTrans" presStyleLbl="sibTrans2D1" presStyleIdx="5" presStyleCnt="8"/>
      <dgm:spPr/>
    </dgm:pt>
    <dgm:pt modelId="{F63A7F1B-4691-4BEF-816A-416B24023B29}" type="pres">
      <dgm:prSet presAssocID="{866CCD5D-FC8C-4A48-A738-AFC0142D3696}" presName="connectorText" presStyleLbl="sibTrans2D1" presStyleIdx="5" presStyleCnt="8"/>
      <dgm:spPr/>
    </dgm:pt>
    <dgm:pt modelId="{66438EF3-4B95-4668-9E79-6BA8C0EB82F5}" type="pres">
      <dgm:prSet presAssocID="{E148FD03-167B-48B7-ADFE-EE89BAE8FC7D}" presName="node" presStyleLbl="node1" presStyleIdx="6" presStyleCnt="9">
        <dgm:presLayoutVars>
          <dgm:bulletEnabled val="1"/>
        </dgm:presLayoutVars>
      </dgm:prSet>
      <dgm:spPr/>
    </dgm:pt>
    <dgm:pt modelId="{B8E289B1-9A1B-4F24-9415-EB300A60A3B4}" type="pres">
      <dgm:prSet presAssocID="{B99330BA-3AF3-4EC4-891A-DF0C8F7594DD}" presName="sibTrans" presStyleLbl="sibTrans2D1" presStyleIdx="6" presStyleCnt="8"/>
      <dgm:spPr/>
    </dgm:pt>
    <dgm:pt modelId="{9359F4F6-546F-4723-BDFC-ACAEBA8698A5}" type="pres">
      <dgm:prSet presAssocID="{B99330BA-3AF3-4EC4-891A-DF0C8F7594DD}" presName="connectorText" presStyleLbl="sibTrans2D1" presStyleIdx="6" presStyleCnt="8"/>
      <dgm:spPr/>
    </dgm:pt>
    <dgm:pt modelId="{B6D112AB-E37A-46B8-A78D-35BF12028429}" type="pres">
      <dgm:prSet presAssocID="{BFB83CE4-A368-438E-8750-CDEDD2A7420E}" presName="node" presStyleLbl="node1" presStyleIdx="7" presStyleCnt="9">
        <dgm:presLayoutVars>
          <dgm:bulletEnabled val="1"/>
        </dgm:presLayoutVars>
      </dgm:prSet>
      <dgm:spPr/>
    </dgm:pt>
    <dgm:pt modelId="{EAF8902A-F367-427A-8876-C144E84FB7DC}" type="pres">
      <dgm:prSet presAssocID="{B2752D17-54F4-49DE-A80A-79ECB0FFA035}" presName="sibTrans" presStyleLbl="sibTrans2D1" presStyleIdx="7" presStyleCnt="8"/>
      <dgm:spPr/>
    </dgm:pt>
    <dgm:pt modelId="{71211F73-A8BA-4FFF-AD01-73C1B9C18FFA}" type="pres">
      <dgm:prSet presAssocID="{B2752D17-54F4-49DE-A80A-79ECB0FFA035}" presName="connectorText" presStyleLbl="sibTrans2D1" presStyleIdx="7" presStyleCnt="8"/>
      <dgm:spPr/>
    </dgm:pt>
    <dgm:pt modelId="{C9B481CC-FEA5-430D-8CE9-96723FD362C1}" type="pres">
      <dgm:prSet presAssocID="{0E9ABB3E-C5EE-4134-8076-5FB0CC095C06}" presName="node" presStyleLbl="node1" presStyleIdx="8" presStyleCnt="9">
        <dgm:presLayoutVars>
          <dgm:bulletEnabled val="1"/>
        </dgm:presLayoutVars>
      </dgm:prSet>
      <dgm:spPr/>
    </dgm:pt>
  </dgm:ptLst>
  <dgm:cxnLst>
    <dgm:cxn modelId="{67A4EF02-2341-4023-B55A-F332606014AE}" srcId="{C2AE24B2-A1DF-4612-BA1E-D1F1645A15B1}" destId="{D3FE80E4-B95A-4A53-A0F9-D0AAA08A8A32}" srcOrd="3" destOrd="0" parTransId="{CB25B858-7184-4D84-9A69-EF1C46BFE340}" sibTransId="{FD48740B-122B-4234-838D-C2083619CB62}"/>
    <dgm:cxn modelId="{CAFFF305-643F-490C-A443-071E59A09F3E}" type="presOf" srcId="{67D1DE3A-52BA-4304-B337-C8610321EBF4}" destId="{2ED7C2D6-0DF8-44D6-90F8-3C31BEFD8222}" srcOrd="0" destOrd="0" presId="urn:microsoft.com/office/officeart/2005/8/layout/process5"/>
    <dgm:cxn modelId="{F925980F-2CBE-4167-B1A9-2F62EAE206FE}" srcId="{C2AE24B2-A1DF-4612-BA1E-D1F1645A15B1}" destId="{05F16E75-EC59-49D3-B4E2-850C5EED5515}" srcOrd="0" destOrd="0" parTransId="{AE121406-9358-4AB1-8E54-C715EED55105}" sibTransId="{67D1DE3A-52BA-4304-B337-C8610321EBF4}"/>
    <dgm:cxn modelId="{2BB3E50F-AE6E-4B11-A6F8-3EF1F58F5C93}" type="presOf" srcId="{0F42FFA2-F5DA-412D-A70C-36DA55D69FDA}" destId="{A231D059-CB7C-4F10-8CB4-5974119B5A48}" srcOrd="0" destOrd="0" presId="urn:microsoft.com/office/officeart/2005/8/layout/process5"/>
    <dgm:cxn modelId="{C1BDFF14-6639-4D24-A496-EDB36612F1A8}" type="presOf" srcId="{B74D9B42-DFA7-4EBC-A63E-506F53E603A1}" destId="{20201D7D-A2F7-47B1-BE16-D85FC60B00AF}" srcOrd="0" destOrd="0" presId="urn:microsoft.com/office/officeart/2005/8/layout/process5"/>
    <dgm:cxn modelId="{E837E720-F8E2-4C97-8E6D-82B9985B3B62}" srcId="{C2AE24B2-A1DF-4612-BA1E-D1F1645A15B1}" destId="{E27E33BE-29A5-4B95-9FFD-0F58E12B3E5D}" srcOrd="1" destOrd="0" parTransId="{CC784DCC-58C8-42E7-B9ED-E5D0B1324370}" sibTransId="{B74D9B42-DFA7-4EBC-A63E-506F53E603A1}"/>
    <dgm:cxn modelId="{14920524-D385-4815-B00D-1027711979F7}" type="presOf" srcId="{E27E33BE-29A5-4B95-9FFD-0F58E12B3E5D}" destId="{FE1071DB-EAE7-4DE2-BDD0-8DF3D80CE9EB}" srcOrd="0" destOrd="0" presId="urn:microsoft.com/office/officeart/2005/8/layout/process5"/>
    <dgm:cxn modelId="{84981528-9212-40A8-9CDA-BD4CD06B0AEE}" type="presOf" srcId="{6B9978AF-45E7-4CE8-9B32-457E18B9BBD9}" destId="{1760F79F-867E-4810-BA5E-8C02EDD4FC74}" srcOrd="0" destOrd="0" presId="urn:microsoft.com/office/officeart/2005/8/layout/process5"/>
    <dgm:cxn modelId="{11A4BF29-684C-4800-AED9-FD2D4DC1564F}" type="presOf" srcId="{05F16E75-EC59-49D3-B4E2-850C5EED5515}" destId="{46293D9F-0F9C-4CCA-B5E8-7028C95133D1}" srcOrd="0" destOrd="0" presId="urn:microsoft.com/office/officeart/2005/8/layout/process5"/>
    <dgm:cxn modelId="{C3C6502F-F093-4F38-BEAF-62CA81B865EF}" srcId="{C2AE24B2-A1DF-4612-BA1E-D1F1645A15B1}" destId="{E148FD03-167B-48B7-ADFE-EE89BAE8FC7D}" srcOrd="6" destOrd="0" parTransId="{BA99B97A-997A-41F4-B587-0934FC28BCA1}" sibTransId="{B99330BA-3AF3-4EC4-891A-DF0C8F7594DD}"/>
    <dgm:cxn modelId="{7ADA383F-A4EF-4600-BD9C-7FDC819046A3}" srcId="{C2AE24B2-A1DF-4612-BA1E-D1F1645A15B1}" destId="{79A788D2-9B2C-4B21-894D-3D23CD02499D}" srcOrd="2" destOrd="0" parTransId="{62854B74-0CAD-45D2-A154-9A7FC6430969}" sibTransId="{6B9978AF-45E7-4CE8-9B32-457E18B9BBD9}"/>
    <dgm:cxn modelId="{0509663F-935A-4AA6-8545-064B5C1F408D}" type="presOf" srcId="{B2752D17-54F4-49DE-A80A-79ECB0FFA035}" destId="{EAF8902A-F367-427A-8876-C144E84FB7DC}" srcOrd="0" destOrd="0" presId="urn:microsoft.com/office/officeart/2005/8/layout/process5"/>
    <dgm:cxn modelId="{27B2F768-C47C-4B63-AE3B-9F551312FCF8}" srcId="{C2AE24B2-A1DF-4612-BA1E-D1F1645A15B1}" destId="{BFB83CE4-A368-438E-8750-CDEDD2A7420E}" srcOrd="7" destOrd="0" parTransId="{4F73C225-8440-42E0-AE70-E514E2EE9BCB}" sibTransId="{B2752D17-54F4-49DE-A80A-79ECB0FFA035}"/>
    <dgm:cxn modelId="{9BB1C96E-4BB4-4812-83FB-BD44EE0EC571}" type="presOf" srcId="{866CCD5D-FC8C-4A48-A738-AFC0142D3696}" destId="{84C8D79A-C53C-498C-A40D-E049CCAC77A3}" srcOrd="0" destOrd="0" presId="urn:microsoft.com/office/officeart/2005/8/layout/process5"/>
    <dgm:cxn modelId="{E2FFF64E-2C33-40E3-9C8C-1581844C7893}" srcId="{C2AE24B2-A1DF-4612-BA1E-D1F1645A15B1}" destId="{05B835CB-3808-4549-AE34-8E342D3C3A40}" srcOrd="5" destOrd="0" parTransId="{186AD88C-E4AF-4763-8F4A-1BC141C73CAC}" sibTransId="{866CCD5D-FC8C-4A48-A738-AFC0142D3696}"/>
    <dgm:cxn modelId="{8447D66F-6CA2-4BBB-96D6-0958D7B692CD}" type="presOf" srcId="{B99330BA-3AF3-4EC4-891A-DF0C8F7594DD}" destId="{9359F4F6-546F-4723-BDFC-ACAEBA8698A5}" srcOrd="1" destOrd="0" presId="urn:microsoft.com/office/officeart/2005/8/layout/process5"/>
    <dgm:cxn modelId="{F0566D58-EABD-4648-911F-399F6B20CB8A}" type="presOf" srcId="{6B9978AF-45E7-4CE8-9B32-457E18B9BBD9}" destId="{ED829214-DB87-472D-85EA-130D4F712946}" srcOrd="1" destOrd="0" presId="urn:microsoft.com/office/officeart/2005/8/layout/process5"/>
    <dgm:cxn modelId="{AFB61C7E-2B9D-46A4-ACE3-9EA3C21EC910}" type="presOf" srcId="{67D1DE3A-52BA-4304-B337-C8610321EBF4}" destId="{42881153-F7A0-43BA-B371-4C9C63E7FB76}" srcOrd="1" destOrd="0" presId="urn:microsoft.com/office/officeart/2005/8/layout/process5"/>
    <dgm:cxn modelId="{883DF481-4231-4D6B-BC1E-BD719E01B1DA}" type="presOf" srcId="{866CCD5D-FC8C-4A48-A738-AFC0142D3696}" destId="{F63A7F1B-4691-4BEF-816A-416B24023B29}" srcOrd="1" destOrd="0" presId="urn:microsoft.com/office/officeart/2005/8/layout/process5"/>
    <dgm:cxn modelId="{276F7691-5E66-4DF3-A346-D1CFB9E7A872}" type="presOf" srcId="{D3FE80E4-B95A-4A53-A0F9-D0AAA08A8A32}" destId="{F8ECBBD1-434C-4CEA-B0BB-D5C61124AEE9}" srcOrd="0" destOrd="0" presId="urn:microsoft.com/office/officeart/2005/8/layout/process5"/>
    <dgm:cxn modelId="{6FC6E598-8796-411B-ACFE-C720838FB88D}" type="presOf" srcId="{0F42FFA2-F5DA-412D-A70C-36DA55D69FDA}" destId="{D5A3E60B-391D-4371-825E-30DC9EAEC265}" srcOrd="1" destOrd="0" presId="urn:microsoft.com/office/officeart/2005/8/layout/process5"/>
    <dgm:cxn modelId="{DD3404A4-0057-49C1-8326-FD8A617C9185}" type="presOf" srcId="{0E9ABB3E-C5EE-4134-8076-5FB0CC095C06}" destId="{C9B481CC-FEA5-430D-8CE9-96723FD362C1}" srcOrd="0" destOrd="0" presId="urn:microsoft.com/office/officeart/2005/8/layout/process5"/>
    <dgm:cxn modelId="{D34D57AC-8259-4666-9A1D-3BB83DE90342}" type="presOf" srcId="{BFB83CE4-A368-438E-8750-CDEDD2A7420E}" destId="{B6D112AB-E37A-46B8-A78D-35BF12028429}" srcOrd="0" destOrd="0" presId="urn:microsoft.com/office/officeart/2005/8/layout/process5"/>
    <dgm:cxn modelId="{9BBC4EB4-3943-41F4-BFFE-E0DE86E67BDF}" type="presOf" srcId="{79A788D2-9B2C-4B21-894D-3D23CD02499D}" destId="{DD552CA4-BCD1-4C29-8C77-23F005740239}" srcOrd="0" destOrd="0" presId="urn:microsoft.com/office/officeart/2005/8/layout/process5"/>
    <dgm:cxn modelId="{D2CF8ABF-124F-4FE2-83F2-5B4C91CD377C}" type="presOf" srcId="{05B835CB-3808-4549-AE34-8E342D3C3A40}" destId="{F17B67EB-F6BF-4150-9276-0F70066F15A2}" srcOrd="0" destOrd="0" presId="urn:microsoft.com/office/officeart/2005/8/layout/process5"/>
    <dgm:cxn modelId="{9946C2C2-7146-4B4B-B192-A57979ABC4DB}" type="presOf" srcId="{FD48740B-122B-4234-838D-C2083619CB62}" destId="{178107F9-6FD6-4E98-903E-9AB4E376F56D}" srcOrd="1" destOrd="0" presId="urn:microsoft.com/office/officeart/2005/8/layout/process5"/>
    <dgm:cxn modelId="{3B69DAC3-5FC1-4C80-B0FD-168C1E7D1755}" srcId="{C2AE24B2-A1DF-4612-BA1E-D1F1645A15B1}" destId="{0E9ABB3E-C5EE-4134-8076-5FB0CC095C06}" srcOrd="8" destOrd="0" parTransId="{F8D9A799-2199-4FF0-9BBA-FCC53E0323EB}" sibTransId="{D7959022-DF46-477C-9765-D42768D4A9B9}"/>
    <dgm:cxn modelId="{205703C8-C65A-47E8-8DA6-5D735E1326E7}" srcId="{C2AE24B2-A1DF-4612-BA1E-D1F1645A15B1}" destId="{62343993-550C-4089-99A3-B77F99071FBE}" srcOrd="4" destOrd="0" parTransId="{1CE1C782-5262-43D9-AE28-DA4ADD2ECA83}" sibTransId="{0F42FFA2-F5DA-412D-A70C-36DA55D69FDA}"/>
    <dgm:cxn modelId="{250A7FC9-BD68-4D84-B986-E4CD0A6D1DA5}" type="presOf" srcId="{B2752D17-54F4-49DE-A80A-79ECB0FFA035}" destId="{71211F73-A8BA-4FFF-AD01-73C1B9C18FFA}" srcOrd="1" destOrd="0" presId="urn:microsoft.com/office/officeart/2005/8/layout/process5"/>
    <dgm:cxn modelId="{AC0726D4-C5BB-4C55-968A-C31AB04B577C}" type="presOf" srcId="{B74D9B42-DFA7-4EBC-A63E-506F53E603A1}" destId="{822AD147-40C2-4C41-B248-A3764F4C1F58}" srcOrd="1" destOrd="0" presId="urn:microsoft.com/office/officeart/2005/8/layout/process5"/>
    <dgm:cxn modelId="{8AFBD3D6-64D5-465D-8F98-024E9B600999}" type="presOf" srcId="{C2AE24B2-A1DF-4612-BA1E-D1F1645A15B1}" destId="{B20DB813-BB62-4F1B-9FA5-056D8E9FB602}" srcOrd="0" destOrd="0" presId="urn:microsoft.com/office/officeart/2005/8/layout/process5"/>
    <dgm:cxn modelId="{6AA91FD7-9BC6-4121-9F57-2CA623D690A4}" type="presOf" srcId="{E148FD03-167B-48B7-ADFE-EE89BAE8FC7D}" destId="{66438EF3-4B95-4668-9E79-6BA8C0EB82F5}" srcOrd="0" destOrd="0" presId="urn:microsoft.com/office/officeart/2005/8/layout/process5"/>
    <dgm:cxn modelId="{0BCD64E7-AB88-4181-89A7-BE6507907293}" type="presOf" srcId="{B99330BA-3AF3-4EC4-891A-DF0C8F7594DD}" destId="{B8E289B1-9A1B-4F24-9415-EB300A60A3B4}" srcOrd="0" destOrd="0" presId="urn:microsoft.com/office/officeart/2005/8/layout/process5"/>
    <dgm:cxn modelId="{405E18F5-F03F-4696-922E-9C1E46EE9C69}" type="presOf" srcId="{FD48740B-122B-4234-838D-C2083619CB62}" destId="{29D2A35B-665E-4346-B612-221C1ABF2A17}" srcOrd="0" destOrd="0" presId="urn:microsoft.com/office/officeart/2005/8/layout/process5"/>
    <dgm:cxn modelId="{481612FA-2B91-4475-83D4-137DC1E9BB2E}" type="presOf" srcId="{62343993-550C-4089-99A3-B77F99071FBE}" destId="{3D9F883E-7811-42F9-9B6A-9CD3ECE87B62}" srcOrd="0" destOrd="0" presId="urn:microsoft.com/office/officeart/2005/8/layout/process5"/>
    <dgm:cxn modelId="{3D7727F7-6CAD-4C58-87FA-7C44B3652921}" type="presParOf" srcId="{B20DB813-BB62-4F1B-9FA5-056D8E9FB602}" destId="{46293D9F-0F9C-4CCA-B5E8-7028C95133D1}" srcOrd="0" destOrd="0" presId="urn:microsoft.com/office/officeart/2005/8/layout/process5"/>
    <dgm:cxn modelId="{4AF6D534-5096-40DF-B66E-2479FA1300AB}" type="presParOf" srcId="{B20DB813-BB62-4F1B-9FA5-056D8E9FB602}" destId="{2ED7C2D6-0DF8-44D6-90F8-3C31BEFD8222}" srcOrd="1" destOrd="0" presId="urn:microsoft.com/office/officeart/2005/8/layout/process5"/>
    <dgm:cxn modelId="{E73C488E-A97C-40DC-9180-9DBFB833B3CD}" type="presParOf" srcId="{2ED7C2D6-0DF8-44D6-90F8-3C31BEFD8222}" destId="{42881153-F7A0-43BA-B371-4C9C63E7FB76}" srcOrd="0" destOrd="0" presId="urn:microsoft.com/office/officeart/2005/8/layout/process5"/>
    <dgm:cxn modelId="{72E63078-6F39-4EB0-A989-8A6B4CFD9E0B}" type="presParOf" srcId="{B20DB813-BB62-4F1B-9FA5-056D8E9FB602}" destId="{FE1071DB-EAE7-4DE2-BDD0-8DF3D80CE9EB}" srcOrd="2" destOrd="0" presId="urn:microsoft.com/office/officeart/2005/8/layout/process5"/>
    <dgm:cxn modelId="{568BD151-F78C-4871-BAB9-B38248495BAD}" type="presParOf" srcId="{B20DB813-BB62-4F1B-9FA5-056D8E9FB602}" destId="{20201D7D-A2F7-47B1-BE16-D85FC60B00AF}" srcOrd="3" destOrd="0" presId="urn:microsoft.com/office/officeart/2005/8/layout/process5"/>
    <dgm:cxn modelId="{22DD615A-725D-49DB-8EB1-637F44DE892E}" type="presParOf" srcId="{20201D7D-A2F7-47B1-BE16-D85FC60B00AF}" destId="{822AD147-40C2-4C41-B248-A3764F4C1F58}" srcOrd="0" destOrd="0" presId="urn:microsoft.com/office/officeart/2005/8/layout/process5"/>
    <dgm:cxn modelId="{8D67395F-43A6-4B3B-AD97-E75D33C1296A}" type="presParOf" srcId="{B20DB813-BB62-4F1B-9FA5-056D8E9FB602}" destId="{DD552CA4-BCD1-4C29-8C77-23F005740239}" srcOrd="4" destOrd="0" presId="urn:microsoft.com/office/officeart/2005/8/layout/process5"/>
    <dgm:cxn modelId="{15E4B3F7-57C2-4A18-BFC1-470391F6D1DB}" type="presParOf" srcId="{B20DB813-BB62-4F1B-9FA5-056D8E9FB602}" destId="{1760F79F-867E-4810-BA5E-8C02EDD4FC74}" srcOrd="5" destOrd="0" presId="urn:microsoft.com/office/officeart/2005/8/layout/process5"/>
    <dgm:cxn modelId="{8618071D-E995-4DE7-8C06-69729FE6CB28}" type="presParOf" srcId="{1760F79F-867E-4810-BA5E-8C02EDD4FC74}" destId="{ED829214-DB87-472D-85EA-130D4F712946}" srcOrd="0" destOrd="0" presId="urn:microsoft.com/office/officeart/2005/8/layout/process5"/>
    <dgm:cxn modelId="{EAB7C782-E9A4-45EA-979F-6FECB50A802F}" type="presParOf" srcId="{B20DB813-BB62-4F1B-9FA5-056D8E9FB602}" destId="{F8ECBBD1-434C-4CEA-B0BB-D5C61124AEE9}" srcOrd="6" destOrd="0" presId="urn:microsoft.com/office/officeart/2005/8/layout/process5"/>
    <dgm:cxn modelId="{E862C797-A8C2-42E3-B5E5-0C0F9D7F109C}" type="presParOf" srcId="{B20DB813-BB62-4F1B-9FA5-056D8E9FB602}" destId="{29D2A35B-665E-4346-B612-221C1ABF2A17}" srcOrd="7" destOrd="0" presId="urn:microsoft.com/office/officeart/2005/8/layout/process5"/>
    <dgm:cxn modelId="{DEFD5C86-2E89-40D8-ACEC-BDED68DDBA2B}" type="presParOf" srcId="{29D2A35B-665E-4346-B612-221C1ABF2A17}" destId="{178107F9-6FD6-4E98-903E-9AB4E376F56D}" srcOrd="0" destOrd="0" presId="urn:microsoft.com/office/officeart/2005/8/layout/process5"/>
    <dgm:cxn modelId="{800E0E7A-2983-47C2-963F-A3A47079F7F3}" type="presParOf" srcId="{B20DB813-BB62-4F1B-9FA5-056D8E9FB602}" destId="{3D9F883E-7811-42F9-9B6A-9CD3ECE87B62}" srcOrd="8" destOrd="0" presId="urn:microsoft.com/office/officeart/2005/8/layout/process5"/>
    <dgm:cxn modelId="{3A4B1816-1667-460A-AA92-73B289EC7200}" type="presParOf" srcId="{B20DB813-BB62-4F1B-9FA5-056D8E9FB602}" destId="{A231D059-CB7C-4F10-8CB4-5974119B5A48}" srcOrd="9" destOrd="0" presId="urn:microsoft.com/office/officeart/2005/8/layout/process5"/>
    <dgm:cxn modelId="{A8F39E4E-8CC8-4119-8C80-7893E4A61737}" type="presParOf" srcId="{A231D059-CB7C-4F10-8CB4-5974119B5A48}" destId="{D5A3E60B-391D-4371-825E-30DC9EAEC265}" srcOrd="0" destOrd="0" presId="urn:microsoft.com/office/officeart/2005/8/layout/process5"/>
    <dgm:cxn modelId="{56E49897-26B9-4DB6-800E-2CE749157147}" type="presParOf" srcId="{B20DB813-BB62-4F1B-9FA5-056D8E9FB602}" destId="{F17B67EB-F6BF-4150-9276-0F70066F15A2}" srcOrd="10" destOrd="0" presId="urn:microsoft.com/office/officeart/2005/8/layout/process5"/>
    <dgm:cxn modelId="{28760104-0D94-4050-A99F-328CEE7FDB44}" type="presParOf" srcId="{B20DB813-BB62-4F1B-9FA5-056D8E9FB602}" destId="{84C8D79A-C53C-498C-A40D-E049CCAC77A3}" srcOrd="11" destOrd="0" presId="urn:microsoft.com/office/officeart/2005/8/layout/process5"/>
    <dgm:cxn modelId="{7225C13F-E22A-44EE-B539-322F1DBC907E}" type="presParOf" srcId="{84C8D79A-C53C-498C-A40D-E049CCAC77A3}" destId="{F63A7F1B-4691-4BEF-816A-416B24023B29}" srcOrd="0" destOrd="0" presId="urn:microsoft.com/office/officeart/2005/8/layout/process5"/>
    <dgm:cxn modelId="{40A7A728-473A-4A58-A94E-38D5989B88EF}" type="presParOf" srcId="{B20DB813-BB62-4F1B-9FA5-056D8E9FB602}" destId="{66438EF3-4B95-4668-9E79-6BA8C0EB82F5}" srcOrd="12" destOrd="0" presId="urn:microsoft.com/office/officeart/2005/8/layout/process5"/>
    <dgm:cxn modelId="{63985E33-FDB8-4789-8FAC-5B8C52D68EEB}" type="presParOf" srcId="{B20DB813-BB62-4F1B-9FA5-056D8E9FB602}" destId="{B8E289B1-9A1B-4F24-9415-EB300A60A3B4}" srcOrd="13" destOrd="0" presId="urn:microsoft.com/office/officeart/2005/8/layout/process5"/>
    <dgm:cxn modelId="{E77EDCD1-41BC-47BE-9A27-6651E4EA8AF3}" type="presParOf" srcId="{B8E289B1-9A1B-4F24-9415-EB300A60A3B4}" destId="{9359F4F6-546F-4723-BDFC-ACAEBA8698A5}" srcOrd="0" destOrd="0" presId="urn:microsoft.com/office/officeart/2005/8/layout/process5"/>
    <dgm:cxn modelId="{EF8A949A-4A03-4A99-96A7-8182D83545AF}" type="presParOf" srcId="{B20DB813-BB62-4F1B-9FA5-056D8E9FB602}" destId="{B6D112AB-E37A-46B8-A78D-35BF12028429}" srcOrd="14" destOrd="0" presId="urn:microsoft.com/office/officeart/2005/8/layout/process5"/>
    <dgm:cxn modelId="{CEC64A5A-53FE-4EEE-8111-F202319905FF}" type="presParOf" srcId="{B20DB813-BB62-4F1B-9FA5-056D8E9FB602}" destId="{EAF8902A-F367-427A-8876-C144E84FB7DC}" srcOrd="15" destOrd="0" presId="urn:microsoft.com/office/officeart/2005/8/layout/process5"/>
    <dgm:cxn modelId="{86DD3FFC-0046-4B9E-9237-7A13A826B2AF}" type="presParOf" srcId="{EAF8902A-F367-427A-8876-C144E84FB7DC}" destId="{71211F73-A8BA-4FFF-AD01-73C1B9C18FFA}" srcOrd="0" destOrd="0" presId="urn:microsoft.com/office/officeart/2005/8/layout/process5"/>
    <dgm:cxn modelId="{0BD409A9-C1B1-42EB-8FCB-A4C2236C01C2}" type="presParOf" srcId="{B20DB813-BB62-4F1B-9FA5-056D8E9FB602}" destId="{C9B481CC-FEA5-430D-8CE9-96723FD362C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dgm:spPr/>
      <dgm:t>
        <a:bodyPr/>
        <a:lstStyle/>
        <a:p>
          <a:r>
            <a:rPr lang="en-US" dirty="0"/>
            <a:t>Data Collection</a:t>
          </a:r>
        </a:p>
      </dgm:t>
    </dgm:pt>
    <dgm:pt modelId="{CB5A990B-0057-4A78-BAFC-C3F605899021}" type="parTrans" cxnId="{362DD1AB-28F7-421E-A628-138DADB202FD}">
      <dgm:prSet/>
      <dgm:spPr/>
      <dgm:t>
        <a:bodyPr/>
        <a:lstStyle/>
        <a:p>
          <a:endParaRPr lang="en-US"/>
        </a:p>
      </dgm:t>
    </dgm:pt>
    <dgm:pt modelId="{A951993E-910C-4096-934D-75AB507D2FDA}" type="sibTrans" cxnId="{362DD1AB-28F7-421E-A628-138DADB202FD}">
      <dgm:prSet/>
      <dgm:spPr/>
      <dgm:t>
        <a:bodyPr/>
        <a:lstStyle/>
        <a:p>
          <a:endParaRPr lang="en-US"/>
        </a:p>
      </dgm:t>
    </dgm:pt>
    <dgm:pt modelId="{27558668-DB18-4FE1-880F-1F209D9E8803}">
      <dgm:prSet phldrT="[Text]"/>
      <dgm:spPr/>
      <dgm:t>
        <a:bodyPr/>
        <a:lstStyle/>
        <a:p>
          <a:r>
            <a:rPr lang="en-US" dirty="0"/>
            <a:t>Estimation</a:t>
          </a:r>
        </a:p>
        <a:p>
          <a:r>
            <a:rPr lang="en-US" dirty="0"/>
            <a:t>(training)</a:t>
          </a:r>
        </a:p>
      </dgm:t>
    </dgm:pt>
    <dgm:pt modelId="{98F53ACA-65BF-429E-BF1B-5F46BA10C69E}" type="parTrans" cxnId="{0368E739-96DC-4E4A-9B74-FBDBC310A5FB}">
      <dgm:prSet/>
      <dgm:spPr/>
      <dgm:t>
        <a:bodyPr/>
        <a:lstStyle/>
        <a:p>
          <a:endParaRPr lang="en-US"/>
        </a:p>
      </dgm:t>
    </dgm:pt>
    <dgm:pt modelId="{45B440C7-EC6D-4835-8F77-D4BB07E8D9CD}" type="sibTrans" cxnId="{0368E739-96DC-4E4A-9B74-FBDBC310A5FB}">
      <dgm:prSet/>
      <dgm:spPr/>
      <dgm:t>
        <a:bodyPr/>
        <a:lstStyle/>
        <a:p>
          <a:endParaRPr lang="en-US"/>
        </a:p>
      </dgm:t>
    </dgm:pt>
    <dgm:pt modelId="{F83530EB-39B7-44BB-93F4-1B5B524A370B}">
      <dgm:prSet phldrT="[Text]"/>
      <dgm:spPr/>
      <dgm:t>
        <a:bodyPr/>
        <a:lstStyle/>
        <a:p>
          <a:r>
            <a:rPr lang="en-US" dirty="0"/>
            <a:t>Validation</a:t>
          </a:r>
        </a:p>
        <a:p>
          <a:r>
            <a:rPr lang="en-US" dirty="0"/>
            <a:t>(testing)</a:t>
          </a:r>
        </a:p>
      </dgm:t>
    </dgm:pt>
    <dgm:pt modelId="{E4606701-40B6-43A9-B172-93AF16F2F6D0}" type="parTrans" cxnId="{0762F5C9-89DE-4862-8E69-A51376068073}">
      <dgm:prSet/>
      <dgm:spPr/>
      <dgm:t>
        <a:bodyPr/>
        <a:lstStyle/>
        <a:p>
          <a:endParaRPr lang="en-US"/>
        </a:p>
      </dgm:t>
    </dgm:pt>
    <dgm:pt modelId="{33658DA8-ECF9-4428-BD8C-6C83947AD50A}" type="sibTrans" cxnId="{0762F5C9-89DE-4862-8E69-A51376068073}">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3">
        <dgm:presLayoutVars>
          <dgm:bulletEnabled val="1"/>
        </dgm:presLayoutVars>
      </dgm:prSet>
      <dgm:spPr/>
    </dgm:pt>
    <dgm:pt modelId="{799C908E-7728-490F-98A4-EA8DFE6F5AEA}" type="pres">
      <dgm:prSet presAssocID="{A951993E-910C-4096-934D-75AB507D2FDA}" presName="sibTrans" presStyleLbl="sibTrans2D1" presStyleIdx="0" presStyleCnt="2"/>
      <dgm:spPr/>
    </dgm:pt>
    <dgm:pt modelId="{55512C91-C1B1-437C-BB17-E76D8CA49835}" type="pres">
      <dgm:prSet presAssocID="{A951993E-910C-4096-934D-75AB507D2FDA}" presName="connectorText" presStyleLbl="sibTrans2D1" presStyleIdx="0" presStyleCnt="2"/>
      <dgm:spPr/>
    </dgm:pt>
    <dgm:pt modelId="{A9BB5528-3C8B-471C-AFE5-6BBABEE59A99}" type="pres">
      <dgm:prSet presAssocID="{27558668-DB18-4FE1-880F-1F209D9E8803}" presName="node" presStyleLbl="node1" presStyleIdx="1" presStyleCnt="3">
        <dgm:presLayoutVars>
          <dgm:bulletEnabled val="1"/>
        </dgm:presLayoutVars>
      </dgm:prSet>
      <dgm:spPr/>
    </dgm:pt>
    <dgm:pt modelId="{760FDF7C-315E-4776-A79F-0F13930FA5A4}" type="pres">
      <dgm:prSet presAssocID="{45B440C7-EC6D-4835-8F77-D4BB07E8D9CD}" presName="sibTrans" presStyleLbl="sibTrans2D1" presStyleIdx="1" presStyleCnt="2"/>
      <dgm:spPr/>
    </dgm:pt>
    <dgm:pt modelId="{97A784FF-D1A7-483A-A349-4B24C82B8F01}" type="pres">
      <dgm:prSet presAssocID="{45B440C7-EC6D-4835-8F77-D4BB07E8D9CD}" presName="connectorText" presStyleLbl="sibTrans2D1" presStyleIdx="1" presStyleCnt="2"/>
      <dgm:spPr/>
    </dgm:pt>
    <dgm:pt modelId="{3A292899-D4CB-4480-B98D-1DC97DF151C9}" type="pres">
      <dgm:prSet presAssocID="{F83530EB-39B7-44BB-93F4-1B5B524A370B}" presName="node" presStyleLbl="node1" presStyleIdx="2" presStyleCnt="3">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0368E739-96DC-4E4A-9B74-FBDBC310A5FB}" srcId="{EDF35E2D-A8AF-4135-AA19-BFC896A57A5B}" destId="{27558668-DB18-4FE1-880F-1F209D9E8803}" srcOrd="1" destOrd="0" parTransId="{98F53ACA-65BF-429E-BF1B-5F46BA10C69E}" sibTransId="{45B440C7-EC6D-4835-8F77-D4BB07E8D9CD}"/>
    <dgm:cxn modelId="{8C8EAB62-BAC8-4C99-904D-15CE734640BA}" type="presOf" srcId="{A951993E-910C-4096-934D-75AB507D2FDA}" destId="{799C908E-7728-490F-98A4-EA8DFE6F5AEA}"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2" destOrd="0" parTransId="{E4606701-40B6-43A9-B172-93AF16F2F6D0}" sibTransId="{33658DA8-ECF9-4428-BD8C-6C83947AD50A}"/>
    <dgm:cxn modelId="{868DC3E4-C10B-4CDE-835B-63909FC21E32}" type="presOf" srcId="{A951993E-910C-4096-934D-75AB507D2FDA}" destId="{55512C91-C1B1-437C-BB17-E76D8CA49835}" srcOrd="1" destOrd="0" presId="urn:microsoft.com/office/officeart/2005/8/layout/process1"/>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C8B28CC3-244C-4567-A5C2-0A926864DD47}" type="presParOf" srcId="{2560291F-2BF3-4135-9D37-FA67B2136D23}" destId="{A9BB5528-3C8B-471C-AFE5-6BBABEE59A99}" srcOrd="2" destOrd="0" presId="urn:microsoft.com/office/officeart/2005/8/layout/process1"/>
    <dgm:cxn modelId="{C7069980-91A5-4379-BF0F-2A0FB753B79A}" type="presParOf" srcId="{2560291F-2BF3-4135-9D37-FA67B2136D23}" destId="{760FDF7C-315E-4776-A79F-0F13930FA5A4}" srcOrd="3"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dgm:spPr/>
      <dgm:t>
        <a:bodyPr/>
        <a:lstStyle/>
        <a:p>
          <a:r>
            <a:rPr lang="en-US" dirty="0"/>
            <a:t>Data Collection</a:t>
          </a:r>
        </a:p>
      </dgm:t>
    </dgm:pt>
    <dgm:pt modelId="{CB5A990B-0057-4A78-BAFC-C3F605899021}" type="parTrans" cxnId="{362DD1AB-28F7-421E-A628-138DADB202FD}">
      <dgm:prSet/>
      <dgm:spPr/>
      <dgm:t>
        <a:bodyPr/>
        <a:lstStyle/>
        <a:p>
          <a:endParaRPr lang="en-US"/>
        </a:p>
      </dgm:t>
    </dgm:pt>
    <dgm:pt modelId="{A951993E-910C-4096-934D-75AB507D2FDA}" type="sibTrans" cxnId="{362DD1AB-28F7-421E-A628-138DADB202FD}">
      <dgm:prSet/>
      <dgm:spPr/>
      <dgm:t>
        <a:bodyPr/>
        <a:lstStyle/>
        <a:p>
          <a:endParaRPr lang="en-US"/>
        </a:p>
      </dgm:t>
    </dgm:pt>
    <dgm:pt modelId="{27558668-DB18-4FE1-880F-1F209D9E8803}">
      <dgm:prSet phldrT="[Text]"/>
      <dgm:spPr/>
      <dgm:t>
        <a:bodyPr/>
        <a:lstStyle/>
        <a:p>
          <a:r>
            <a:rPr lang="en-US" dirty="0"/>
            <a:t>Estimation</a:t>
          </a:r>
        </a:p>
        <a:p>
          <a:r>
            <a:rPr lang="en-US" dirty="0"/>
            <a:t>(training)</a:t>
          </a:r>
        </a:p>
      </dgm:t>
    </dgm:pt>
    <dgm:pt modelId="{98F53ACA-65BF-429E-BF1B-5F46BA10C69E}" type="parTrans" cxnId="{0368E739-96DC-4E4A-9B74-FBDBC310A5FB}">
      <dgm:prSet/>
      <dgm:spPr/>
      <dgm:t>
        <a:bodyPr/>
        <a:lstStyle/>
        <a:p>
          <a:endParaRPr lang="en-US"/>
        </a:p>
      </dgm:t>
    </dgm:pt>
    <dgm:pt modelId="{45B440C7-EC6D-4835-8F77-D4BB07E8D9CD}" type="sibTrans" cxnId="{0368E739-96DC-4E4A-9B74-FBDBC310A5FB}">
      <dgm:prSet/>
      <dgm:spPr/>
      <dgm:t>
        <a:bodyPr/>
        <a:lstStyle/>
        <a:p>
          <a:endParaRPr lang="en-US"/>
        </a:p>
      </dgm:t>
    </dgm:pt>
    <dgm:pt modelId="{F83530EB-39B7-44BB-93F4-1B5B524A370B}">
      <dgm:prSet phldrT="[Text]"/>
      <dgm:spPr/>
      <dgm:t>
        <a:bodyPr/>
        <a:lstStyle/>
        <a:p>
          <a:r>
            <a:rPr lang="en-US" dirty="0"/>
            <a:t>Validation</a:t>
          </a:r>
        </a:p>
        <a:p>
          <a:r>
            <a:rPr lang="en-US" dirty="0"/>
            <a:t>(testing)</a:t>
          </a:r>
        </a:p>
      </dgm:t>
    </dgm:pt>
    <dgm:pt modelId="{E4606701-40B6-43A9-B172-93AF16F2F6D0}" type="parTrans" cxnId="{0762F5C9-89DE-4862-8E69-A51376068073}">
      <dgm:prSet/>
      <dgm:spPr/>
      <dgm:t>
        <a:bodyPr/>
        <a:lstStyle/>
        <a:p>
          <a:endParaRPr lang="en-US"/>
        </a:p>
      </dgm:t>
    </dgm:pt>
    <dgm:pt modelId="{33658DA8-ECF9-4428-BD8C-6C83947AD50A}" type="sibTrans" cxnId="{0762F5C9-89DE-4862-8E69-A51376068073}">
      <dgm:prSet/>
      <dgm:spPr/>
      <dgm:t>
        <a:bodyPr/>
        <a:lstStyle/>
        <a:p>
          <a:endParaRPr lang="en-US"/>
        </a:p>
      </dgm:t>
    </dgm:pt>
    <dgm:pt modelId="{2A7F29C6-B385-449C-BB76-901BF83BD842}">
      <dgm:prSet phldrT="[Text]"/>
      <dgm:spPr/>
      <dgm:t>
        <a:bodyPr/>
        <a:lstStyle/>
        <a:p>
          <a:r>
            <a:rPr lang="en-US" dirty="0"/>
            <a:t>Interpretation</a:t>
          </a:r>
        </a:p>
      </dgm:t>
    </dgm:pt>
    <dgm:pt modelId="{CFE02902-2959-4FAE-9B51-CE1181F98E0F}" type="parTrans" cxnId="{35FCAC9A-62BB-4E14-9F09-8FAACF47F2E9}">
      <dgm:prSet/>
      <dgm:spPr/>
      <dgm:t>
        <a:bodyPr/>
        <a:lstStyle/>
        <a:p>
          <a:endParaRPr lang="en-US"/>
        </a:p>
      </dgm:t>
    </dgm:pt>
    <dgm:pt modelId="{9858223F-A084-416F-9AE8-C3AAFA656F3D}" type="sibTrans" cxnId="{35FCAC9A-62BB-4E14-9F09-8FAACF47F2E9}">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4">
        <dgm:presLayoutVars>
          <dgm:bulletEnabled val="1"/>
        </dgm:presLayoutVars>
      </dgm:prSet>
      <dgm:spPr/>
    </dgm:pt>
    <dgm:pt modelId="{799C908E-7728-490F-98A4-EA8DFE6F5AEA}" type="pres">
      <dgm:prSet presAssocID="{A951993E-910C-4096-934D-75AB507D2FDA}" presName="sibTrans" presStyleLbl="sibTrans2D1" presStyleIdx="0" presStyleCnt="3"/>
      <dgm:spPr/>
    </dgm:pt>
    <dgm:pt modelId="{55512C91-C1B1-437C-BB17-E76D8CA49835}" type="pres">
      <dgm:prSet presAssocID="{A951993E-910C-4096-934D-75AB507D2FDA}" presName="connectorText" presStyleLbl="sibTrans2D1" presStyleIdx="0" presStyleCnt="3"/>
      <dgm:spPr/>
    </dgm:pt>
    <dgm:pt modelId="{A9BB5528-3C8B-471C-AFE5-6BBABEE59A99}" type="pres">
      <dgm:prSet presAssocID="{27558668-DB18-4FE1-880F-1F209D9E8803}" presName="node" presStyleLbl="node1" presStyleIdx="1" presStyleCnt="4">
        <dgm:presLayoutVars>
          <dgm:bulletEnabled val="1"/>
        </dgm:presLayoutVars>
      </dgm:prSet>
      <dgm:spPr/>
    </dgm:pt>
    <dgm:pt modelId="{760FDF7C-315E-4776-A79F-0F13930FA5A4}" type="pres">
      <dgm:prSet presAssocID="{45B440C7-EC6D-4835-8F77-D4BB07E8D9CD}" presName="sibTrans" presStyleLbl="sibTrans2D1" presStyleIdx="1" presStyleCnt="3"/>
      <dgm:spPr/>
    </dgm:pt>
    <dgm:pt modelId="{97A784FF-D1A7-483A-A349-4B24C82B8F01}" type="pres">
      <dgm:prSet presAssocID="{45B440C7-EC6D-4835-8F77-D4BB07E8D9CD}" presName="connectorText" presStyleLbl="sibTrans2D1" presStyleIdx="1" presStyleCnt="3"/>
      <dgm:spPr/>
    </dgm:pt>
    <dgm:pt modelId="{3A292899-D4CB-4480-B98D-1DC97DF151C9}" type="pres">
      <dgm:prSet presAssocID="{F83530EB-39B7-44BB-93F4-1B5B524A370B}" presName="node" presStyleLbl="node1" presStyleIdx="2" presStyleCnt="4">
        <dgm:presLayoutVars>
          <dgm:bulletEnabled val="1"/>
        </dgm:presLayoutVars>
      </dgm:prSet>
      <dgm:spPr/>
    </dgm:pt>
    <dgm:pt modelId="{675F65E6-90DC-40B5-9C10-0D6D20637A27}" type="pres">
      <dgm:prSet presAssocID="{33658DA8-ECF9-4428-BD8C-6C83947AD50A}" presName="sibTrans" presStyleLbl="sibTrans2D1" presStyleIdx="2" presStyleCnt="3"/>
      <dgm:spPr/>
    </dgm:pt>
    <dgm:pt modelId="{8EA10C6B-8816-4D61-ACFC-ABE9756B2C44}" type="pres">
      <dgm:prSet presAssocID="{33658DA8-ECF9-4428-BD8C-6C83947AD50A}" presName="connectorText" presStyleLbl="sibTrans2D1" presStyleIdx="2" presStyleCnt="3"/>
      <dgm:spPr/>
    </dgm:pt>
    <dgm:pt modelId="{CC57D84A-F107-48EB-B98E-9907B0E7DC90}" type="pres">
      <dgm:prSet presAssocID="{2A7F29C6-B385-449C-BB76-901BF83BD842}" presName="node" presStyleLbl="node1" presStyleIdx="3" presStyleCnt="4">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0368E739-96DC-4E4A-9B74-FBDBC310A5FB}" srcId="{EDF35E2D-A8AF-4135-AA19-BFC896A57A5B}" destId="{27558668-DB18-4FE1-880F-1F209D9E8803}" srcOrd="1"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3" destOrd="0" parTransId="{CFE02902-2959-4FAE-9B51-CE1181F98E0F}" sibTransId="{9858223F-A084-416F-9AE8-C3AAFA656F3D}"/>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2" destOrd="0" parTransId="{E4606701-40B6-43A9-B172-93AF16F2F6D0}" sibTransId="{33658DA8-ECF9-4428-BD8C-6C83947AD50A}"/>
    <dgm:cxn modelId="{868DC3E4-C10B-4CDE-835B-63909FC21E32}" type="presOf" srcId="{A951993E-910C-4096-934D-75AB507D2FDA}" destId="{55512C91-C1B1-437C-BB17-E76D8CA49835}" srcOrd="1" destOrd="0" presId="urn:microsoft.com/office/officeart/2005/8/layout/process1"/>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C8B28CC3-244C-4567-A5C2-0A926864DD47}" type="presParOf" srcId="{2560291F-2BF3-4135-9D37-FA67B2136D23}" destId="{A9BB5528-3C8B-471C-AFE5-6BBABEE59A99}" srcOrd="2" destOrd="0" presId="urn:microsoft.com/office/officeart/2005/8/layout/process1"/>
    <dgm:cxn modelId="{C7069980-91A5-4379-BF0F-2A0FB753B79A}" type="presParOf" srcId="{2560291F-2BF3-4135-9D37-FA67B2136D23}" destId="{760FDF7C-315E-4776-A79F-0F13930FA5A4}" srcOrd="3"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4" destOrd="0" presId="urn:microsoft.com/office/officeart/2005/8/layout/process1"/>
    <dgm:cxn modelId="{DE58D1F5-711E-4248-B0AA-BE42A06DB235}" type="presParOf" srcId="{2560291F-2BF3-4135-9D37-FA67B2136D23}" destId="{675F65E6-90DC-40B5-9C10-0D6D20637A27}" srcOrd="5"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(training)</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a:p>
          <a:r>
            <a:rPr lang="en-US" sz="1200" dirty="0"/>
            <a:t>(testing)</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err="1"/>
            <a:t>InterpretationPolicy</a:t>
          </a:r>
          <a:r>
            <a:rPr lang="en-US" sz="1200" dirty="0"/>
            <a:t>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6">
        <dgm:presLayoutVars>
          <dgm:bulletEnabled val="1"/>
        </dgm:presLayoutVars>
      </dgm:prSet>
      <dgm:spPr/>
    </dgm:pt>
    <dgm:pt modelId="{799C908E-7728-490F-98A4-EA8DFE6F5AEA}" type="pres">
      <dgm:prSet presAssocID="{A951993E-910C-4096-934D-75AB507D2FDA}" presName="sibTrans" presStyleLbl="sibTrans2D1" presStyleIdx="0" presStyleCnt="5"/>
      <dgm:spPr/>
    </dgm:pt>
    <dgm:pt modelId="{55512C91-C1B1-437C-BB17-E76D8CA49835}" type="pres">
      <dgm:prSet presAssocID="{A951993E-910C-4096-934D-75AB507D2FDA}" presName="connectorText" presStyleLbl="sibTrans2D1" presStyleIdx="0" presStyleCnt="5"/>
      <dgm:spPr/>
    </dgm:pt>
    <dgm:pt modelId="{60453128-761E-46C2-8FFB-8A228DEA931A}" type="pres">
      <dgm:prSet presAssocID="{070E3D7B-5665-443B-9639-E4EFC8A5A253}" presName="node" presStyleLbl="node1" presStyleIdx="1" presStyleCnt="6">
        <dgm:presLayoutVars>
          <dgm:bulletEnabled val="1"/>
        </dgm:presLayoutVars>
      </dgm:prSet>
      <dgm:spPr/>
    </dgm:pt>
    <dgm:pt modelId="{1080C405-0691-431B-8EA4-C11A3187A3DD}" type="pres">
      <dgm:prSet presAssocID="{5998F4A8-087A-4683-9226-8A1AC4FF06D6}" presName="sibTrans" presStyleLbl="sibTrans2D1" presStyleIdx="1" presStyleCnt="5"/>
      <dgm:spPr/>
    </dgm:pt>
    <dgm:pt modelId="{B1C550F5-6B68-4880-8890-DF7766468E4F}" type="pres">
      <dgm:prSet presAssocID="{5998F4A8-087A-4683-9226-8A1AC4FF06D6}" presName="connectorText" presStyleLbl="sibTrans2D1" presStyleIdx="1" presStyleCnt="5"/>
      <dgm:spPr/>
    </dgm:pt>
    <dgm:pt modelId="{10FECCBB-7B05-4478-8B10-320B1529E217}" type="pres">
      <dgm:prSet presAssocID="{95325789-BB01-48B8-92C8-3A5EBC6CEFD6}" presName="node" presStyleLbl="node1" presStyleIdx="2" presStyleCnt="6">
        <dgm:presLayoutVars>
          <dgm:bulletEnabled val="1"/>
        </dgm:presLayoutVars>
      </dgm:prSet>
      <dgm:spPr/>
    </dgm:pt>
    <dgm:pt modelId="{CD3E77A8-DC57-418C-83FD-F2029B07621F}" type="pres">
      <dgm:prSet presAssocID="{2C0287B2-D13E-4224-A594-75ADAFC6972D}" presName="sibTrans" presStyleLbl="sibTrans2D1" presStyleIdx="2" presStyleCnt="5"/>
      <dgm:spPr/>
    </dgm:pt>
    <dgm:pt modelId="{23CC8331-2C15-40C6-B720-6D39A03ED6B1}" type="pres">
      <dgm:prSet presAssocID="{2C0287B2-D13E-4224-A594-75ADAFC6972D}" presName="connectorText" presStyleLbl="sibTrans2D1" presStyleIdx="2" presStyleCnt="5"/>
      <dgm:spPr/>
    </dgm:pt>
    <dgm:pt modelId="{A9BB5528-3C8B-471C-AFE5-6BBABEE59A99}" type="pres">
      <dgm:prSet presAssocID="{27558668-DB18-4FE1-880F-1F209D9E8803}" presName="node" presStyleLbl="node1" presStyleIdx="3" presStyleCnt="6">
        <dgm:presLayoutVars>
          <dgm:bulletEnabled val="1"/>
        </dgm:presLayoutVars>
      </dgm:prSet>
      <dgm:spPr/>
    </dgm:pt>
    <dgm:pt modelId="{760FDF7C-315E-4776-A79F-0F13930FA5A4}" type="pres">
      <dgm:prSet presAssocID="{45B440C7-EC6D-4835-8F77-D4BB07E8D9CD}" presName="sibTrans" presStyleLbl="sibTrans2D1" presStyleIdx="3" presStyleCnt="5"/>
      <dgm:spPr/>
    </dgm:pt>
    <dgm:pt modelId="{97A784FF-D1A7-483A-A349-4B24C82B8F01}" type="pres">
      <dgm:prSet presAssocID="{45B440C7-EC6D-4835-8F77-D4BB07E8D9CD}" presName="connectorText" presStyleLbl="sibTrans2D1" presStyleIdx="3" presStyleCnt="5"/>
      <dgm:spPr/>
    </dgm:pt>
    <dgm:pt modelId="{3A292899-D4CB-4480-B98D-1DC97DF151C9}" type="pres">
      <dgm:prSet presAssocID="{F83530EB-39B7-44BB-93F4-1B5B524A370B}" presName="node" presStyleLbl="node1" presStyleIdx="4" presStyleCnt="6">
        <dgm:presLayoutVars>
          <dgm:bulletEnabled val="1"/>
        </dgm:presLayoutVars>
      </dgm:prSet>
      <dgm:spPr/>
    </dgm:pt>
    <dgm:pt modelId="{675F65E6-90DC-40B5-9C10-0D6D20637A27}" type="pres">
      <dgm:prSet presAssocID="{33658DA8-ECF9-4428-BD8C-6C83947AD50A}" presName="sibTrans" presStyleLbl="sibTrans2D1" presStyleIdx="4" presStyleCnt="5"/>
      <dgm:spPr/>
    </dgm:pt>
    <dgm:pt modelId="{8EA10C6B-8816-4D61-ACFC-ABE9756B2C44}" type="pres">
      <dgm:prSet presAssocID="{33658DA8-ECF9-4428-BD8C-6C83947AD50A}" presName="connectorText" presStyleLbl="sibTrans2D1" presStyleIdx="4" presStyleCnt="5"/>
      <dgm:spPr/>
    </dgm:pt>
    <dgm:pt modelId="{CC57D84A-F107-48EB-B98E-9907B0E7DC90}" type="pres">
      <dgm:prSet presAssocID="{2A7F29C6-B385-449C-BB76-901BF83BD842}" presName="node" presStyleLbl="node1" presStyleIdx="5" presStyleCnt="6">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(training)</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a:p>
          <a:r>
            <a:rPr lang="en-US" sz="1200" dirty="0"/>
            <a:t>(testing)</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a:t>Interpretation Policy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A1D089B4-BB03-453F-BA37-1EAD351D8229}">
      <dgm:prSet phldrT="[Text]" custT="1"/>
      <dgm:spPr/>
      <dgm:t>
        <a:bodyPr/>
        <a:lstStyle/>
        <a:p>
          <a:r>
            <a:rPr lang="en-US" sz="1200" dirty="0"/>
            <a:t>Sensitivity analysis</a:t>
          </a:r>
        </a:p>
      </dgm:t>
    </dgm:pt>
    <dgm:pt modelId="{02A7EF2B-D029-446D-8CF0-F08C85AD47A6}" type="parTrans" cxnId="{80DCC83F-B313-4EDC-8A6B-48DBA070ED87}">
      <dgm:prSet/>
      <dgm:spPr/>
      <dgm:t>
        <a:bodyPr/>
        <a:lstStyle/>
        <a:p>
          <a:endParaRPr lang="en-US"/>
        </a:p>
      </dgm:t>
    </dgm:pt>
    <dgm:pt modelId="{EC78D80E-AB4A-495A-8CE9-C99FD4AA1071}" type="sibTrans" cxnId="{80DCC83F-B313-4EDC-8A6B-48DBA070ED87}">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7">
        <dgm:presLayoutVars>
          <dgm:bulletEnabled val="1"/>
        </dgm:presLayoutVars>
      </dgm:prSet>
      <dgm:spPr/>
    </dgm:pt>
    <dgm:pt modelId="{799C908E-7728-490F-98A4-EA8DFE6F5AEA}" type="pres">
      <dgm:prSet presAssocID="{A951993E-910C-4096-934D-75AB507D2FDA}" presName="sibTrans" presStyleLbl="sibTrans2D1" presStyleIdx="0" presStyleCnt="6"/>
      <dgm:spPr/>
    </dgm:pt>
    <dgm:pt modelId="{55512C91-C1B1-437C-BB17-E76D8CA49835}" type="pres">
      <dgm:prSet presAssocID="{A951993E-910C-4096-934D-75AB507D2FDA}" presName="connectorText" presStyleLbl="sibTrans2D1" presStyleIdx="0" presStyleCnt="6"/>
      <dgm:spPr/>
    </dgm:pt>
    <dgm:pt modelId="{60453128-761E-46C2-8FFB-8A228DEA931A}" type="pres">
      <dgm:prSet presAssocID="{070E3D7B-5665-443B-9639-E4EFC8A5A253}" presName="node" presStyleLbl="node1" presStyleIdx="1" presStyleCnt="7">
        <dgm:presLayoutVars>
          <dgm:bulletEnabled val="1"/>
        </dgm:presLayoutVars>
      </dgm:prSet>
      <dgm:spPr/>
    </dgm:pt>
    <dgm:pt modelId="{1080C405-0691-431B-8EA4-C11A3187A3DD}" type="pres">
      <dgm:prSet presAssocID="{5998F4A8-087A-4683-9226-8A1AC4FF06D6}" presName="sibTrans" presStyleLbl="sibTrans2D1" presStyleIdx="1" presStyleCnt="6"/>
      <dgm:spPr/>
    </dgm:pt>
    <dgm:pt modelId="{B1C550F5-6B68-4880-8890-DF7766468E4F}" type="pres">
      <dgm:prSet presAssocID="{5998F4A8-087A-4683-9226-8A1AC4FF06D6}" presName="connectorText" presStyleLbl="sibTrans2D1" presStyleIdx="1" presStyleCnt="6"/>
      <dgm:spPr/>
    </dgm:pt>
    <dgm:pt modelId="{10FECCBB-7B05-4478-8B10-320B1529E217}" type="pres">
      <dgm:prSet presAssocID="{95325789-BB01-48B8-92C8-3A5EBC6CEFD6}" presName="node" presStyleLbl="node1" presStyleIdx="2" presStyleCnt="7">
        <dgm:presLayoutVars>
          <dgm:bulletEnabled val="1"/>
        </dgm:presLayoutVars>
      </dgm:prSet>
      <dgm:spPr/>
    </dgm:pt>
    <dgm:pt modelId="{CD3E77A8-DC57-418C-83FD-F2029B07621F}" type="pres">
      <dgm:prSet presAssocID="{2C0287B2-D13E-4224-A594-75ADAFC6972D}" presName="sibTrans" presStyleLbl="sibTrans2D1" presStyleIdx="2" presStyleCnt="6"/>
      <dgm:spPr/>
    </dgm:pt>
    <dgm:pt modelId="{23CC8331-2C15-40C6-B720-6D39A03ED6B1}" type="pres">
      <dgm:prSet presAssocID="{2C0287B2-D13E-4224-A594-75ADAFC6972D}" presName="connectorText" presStyleLbl="sibTrans2D1" presStyleIdx="2" presStyleCnt="6"/>
      <dgm:spPr/>
    </dgm:pt>
    <dgm:pt modelId="{A9BB5528-3C8B-471C-AFE5-6BBABEE59A99}" type="pres">
      <dgm:prSet presAssocID="{27558668-DB18-4FE1-880F-1F209D9E8803}" presName="node" presStyleLbl="node1" presStyleIdx="3" presStyleCnt="7">
        <dgm:presLayoutVars>
          <dgm:bulletEnabled val="1"/>
        </dgm:presLayoutVars>
      </dgm:prSet>
      <dgm:spPr/>
    </dgm:pt>
    <dgm:pt modelId="{760FDF7C-315E-4776-A79F-0F13930FA5A4}" type="pres">
      <dgm:prSet presAssocID="{45B440C7-EC6D-4835-8F77-D4BB07E8D9CD}" presName="sibTrans" presStyleLbl="sibTrans2D1" presStyleIdx="3" presStyleCnt="6"/>
      <dgm:spPr/>
    </dgm:pt>
    <dgm:pt modelId="{97A784FF-D1A7-483A-A349-4B24C82B8F01}" type="pres">
      <dgm:prSet presAssocID="{45B440C7-EC6D-4835-8F77-D4BB07E8D9CD}" presName="connectorText" presStyleLbl="sibTrans2D1" presStyleIdx="3" presStyleCnt="6"/>
      <dgm:spPr/>
    </dgm:pt>
    <dgm:pt modelId="{3A292899-D4CB-4480-B98D-1DC97DF151C9}" type="pres">
      <dgm:prSet presAssocID="{F83530EB-39B7-44BB-93F4-1B5B524A370B}" presName="node" presStyleLbl="node1" presStyleIdx="4" presStyleCnt="7">
        <dgm:presLayoutVars>
          <dgm:bulletEnabled val="1"/>
        </dgm:presLayoutVars>
      </dgm:prSet>
      <dgm:spPr/>
    </dgm:pt>
    <dgm:pt modelId="{675F65E6-90DC-40B5-9C10-0D6D20637A27}" type="pres">
      <dgm:prSet presAssocID="{33658DA8-ECF9-4428-BD8C-6C83947AD50A}" presName="sibTrans" presStyleLbl="sibTrans2D1" presStyleIdx="4" presStyleCnt="6"/>
      <dgm:spPr/>
    </dgm:pt>
    <dgm:pt modelId="{8EA10C6B-8816-4D61-ACFC-ABE9756B2C44}" type="pres">
      <dgm:prSet presAssocID="{33658DA8-ECF9-4428-BD8C-6C83947AD50A}" presName="connectorText" presStyleLbl="sibTrans2D1" presStyleIdx="4" presStyleCnt="6"/>
      <dgm:spPr/>
    </dgm:pt>
    <dgm:pt modelId="{CC57D84A-F107-48EB-B98E-9907B0E7DC90}" type="pres">
      <dgm:prSet presAssocID="{2A7F29C6-B385-449C-BB76-901BF83BD842}" presName="node" presStyleLbl="node1" presStyleIdx="5" presStyleCnt="7">
        <dgm:presLayoutVars>
          <dgm:bulletEnabled val="1"/>
        </dgm:presLayoutVars>
      </dgm:prSet>
      <dgm:spPr/>
    </dgm:pt>
    <dgm:pt modelId="{E8DEC665-1FE7-477D-8FB5-F64589194988}" type="pres">
      <dgm:prSet presAssocID="{9858223F-A084-416F-9AE8-C3AAFA656F3D}" presName="sibTrans" presStyleLbl="sibTrans2D1" presStyleIdx="5" presStyleCnt="6"/>
      <dgm:spPr/>
    </dgm:pt>
    <dgm:pt modelId="{97AD120A-C338-45BB-B344-1F89C3CC1230}" type="pres">
      <dgm:prSet presAssocID="{9858223F-A084-416F-9AE8-C3AAFA656F3D}" presName="connectorText" presStyleLbl="sibTrans2D1" presStyleIdx="5" presStyleCnt="6"/>
      <dgm:spPr/>
    </dgm:pt>
    <dgm:pt modelId="{8A4BBD50-49E2-446B-BDAD-8B8CE0CACF4E}" type="pres">
      <dgm:prSet presAssocID="{A1D089B4-BB03-453F-BA37-1EAD351D8229}" presName="node" presStyleLbl="node1" presStyleIdx="6" presStyleCnt="7">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9B0C7F3B-6FE0-4F44-9A1C-C4D6E5DA5DC7}" type="presOf" srcId="{9858223F-A084-416F-9AE8-C3AAFA656F3D}" destId="{E8DEC665-1FE7-477D-8FB5-F64589194988}" srcOrd="0" destOrd="0" presId="urn:microsoft.com/office/officeart/2005/8/layout/process1"/>
    <dgm:cxn modelId="{80DCC83F-B313-4EDC-8A6B-48DBA070ED87}" srcId="{EDF35E2D-A8AF-4135-AA19-BFC896A57A5B}" destId="{A1D089B4-BB03-453F-BA37-1EAD351D8229}" srcOrd="6" destOrd="0" parTransId="{02A7EF2B-D029-446D-8CF0-F08C85AD47A6}" sibTransId="{EC78D80E-AB4A-495A-8CE9-C99FD4AA107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A7E11E57-1505-4E02-BFDA-283A828349E7}" type="presOf" srcId="{A1D089B4-BB03-453F-BA37-1EAD351D8229}" destId="{8A4BBD50-49E2-446B-BDAD-8B8CE0CACF4E}"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3C13609F-8BAC-4736-8207-E6F73F9BECA5}" type="presOf" srcId="{9858223F-A084-416F-9AE8-C3AAFA656F3D}" destId="{97AD120A-C338-45BB-B344-1F89C3CC1230}"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 modelId="{90182F6B-2A00-4242-93D0-B137A0A0EB30}" type="presParOf" srcId="{2560291F-2BF3-4135-9D37-FA67B2136D23}" destId="{E8DEC665-1FE7-477D-8FB5-F64589194988}" srcOrd="11" destOrd="0" presId="urn:microsoft.com/office/officeart/2005/8/layout/process1"/>
    <dgm:cxn modelId="{14D8DA25-E368-4558-AB9C-B2FCF83133BB}" type="presParOf" srcId="{E8DEC665-1FE7-477D-8FB5-F64589194988}" destId="{97AD120A-C338-45BB-B344-1F89C3CC1230}" srcOrd="0" destOrd="0" presId="urn:microsoft.com/office/officeart/2005/8/layout/process1"/>
    <dgm:cxn modelId="{0C316534-8469-4102-9434-C6EA4F9D8F98}" type="presParOf" srcId="{2560291F-2BF3-4135-9D37-FA67B2136D23}" destId="{8A4BBD50-49E2-446B-BDAD-8B8CE0CACF4E}"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Inference</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err="1"/>
            <a:t>InterpretationPolicy</a:t>
          </a:r>
          <a:r>
            <a:rPr lang="en-US" sz="1200" dirty="0"/>
            <a:t>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A1D089B4-BB03-453F-BA37-1EAD351D8229}">
      <dgm:prSet phldrT="[Text]" custT="1"/>
      <dgm:spPr/>
      <dgm:t>
        <a:bodyPr/>
        <a:lstStyle/>
        <a:p>
          <a:r>
            <a:rPr lang="en-US" sz="1200" dirty="0"/>
            <a:t>Sensitivity analysis</a:t>
          </a:r>
        </a:p>
      </dgm:t>
    </dgm:pt>
    <dgm:pt modelId="{02A7EF2B-D029-446D-8CF0-F08C85AD47A6}" type="parTrans" cxnId="{80DCC83F-B313-4EDC-8A6B-48DBA070ED87}">
      <dgm:prSet/>
      <dgm:spPr/>
      <dgm:t>
        <a:bodyPr/>
        <a:lstStyle/>
        <a:p>
          <a:endParaRPr lang="en-US"/>
        </a:p>
      </dgm:t>
    </dgm:pt>
    <dgm:pt modelId="{EC78D80E-AB4A-495A-8CE9-C99FD4AA1071}" type="sibTrans" cxnId="{80DCC83F-B313-4EDC-8A6B-48DBA070ED87}">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7">
        <dgm:presLayoutVars>
          <dgm:bulletEnabled val="1"/>
        </dgm:presLayoutVars>
      </dgm:prSet>
      <dgm:spPr/>
    </dgm:pt>
    <dgm:pt modelId="{799C908E-7728-490F-98A4-EA8DFE6F5AEA}" type="pres">
      <dgm:prSet presAssocID="{A951993E-910C-4096-934D-75AB507D2FDA}" presName="sibTrans" presStyleLbl="sibTrans2D1" presStyleIdx="0" presStyleCnt="6"/>
      <dgm:spPr/>
    </dgm:pt>
    <dgm:pt modelId="{55512C91-C1B1-437C-BB17-E76D8CA49835}" type="pres">
      <dgm:prSet presAssocID="{A951993E-910C-4096-934D-75AB507D2FDA}" presName="connectorText" presStyleLbl="sibTrans2D1" presStyleIdx="0" presStyleCnt="6"/>
      <dgm:spPr/>
    </dgm:pt>
    <dgm:pt modelId="{60453128-761E-46C2-8FFB-8A228DEA931A}" type="pres">
      <dgm:prSet presAssocID="{070E3D7B-5665-443B-9639-E4EFC8A5A253}" presName="node" presStyleLbl="node1" presStyleIdx="1" presStyleCnt="7">
        <dgm:presLayoutVars>
          <dgm:bulletEnabled val="1"/>
        </dgm:presLayoutVars>
      </dgm:prSet>
      <dgm:spPr/>
    </dgm:pt>
    <dgm:pt modelId="{1080C405-0691-431B-8EA4-C11A3187A3DD}" type="pres">
      <dgm:prSet presAssocID="{5998F4A8-087A-4683-9226-8A1AC4FF06D6}" presName="sibTrans" presStyleLbl="sibTrans2D1" presStyleIdx="1" presStyleCnt="6"/>
      <dgm:spPr/>
    </dgm:pt>
    <dgm:pt modelId="{B1C550F5-6B68-4880-8890-DF7766468E4F}" type="pres">
      <dgm:prSet presAssocID="{5998F4A8-087A-4683-9226-8A1AC4FF06D6}" presName="connectorText" presStyleLbl="sibTrans2D1" presStyleIdx="1" presStyleCnt="6"/>
      <dgm:spPr/>
    </dgm:pt>
    <dgm:pt modelId="{10FECCBB-7B05-4478-8B10-320B1529E217}" type="pres">
      <dgm:prSet presAssocID="{95325789-BB01-48B8-92C8-3A5EBC6CEFD6}" presName="node" presStyleLbl="node1" presStyleIdx="2" presStyleCnt="7">
        <dgm:presLayoutVars>
          <dgm:bulletEnabled val="1"/>
        </dgm:presLayoutVars>
      </dgm:prSet>
      <dgm:spPr/>
    </dgm:pt>
    <dgm:pt modelId="{CD3E77A8-DC57-418C-83FD-F2029B07621F}" type="pres">
      <dgm:prSet presAssocID="{2C0287B2-D13E-4224-A594-75ADAFC6972D}" presName="sibTrans" presStyleLbl="sibTrans2D1" presStyleIdx="2" presStyleCnt="6"/>
      <dgm:spPr/>
    </dgm:pt>
    <dgm:pt modelId="{23CC8331-2C15-40C6-B720-6D39A03ED6B1}" type="pres">
      <dgm:prSet presAssocID="{2C0287B2-D13E-4224-A594-75ADAFC6972D}" presName="connectorText" presStyleLbl="sibTrans2D1" presStyleIdx="2" presStyleCnt="6"/>
      <dgm:spPr/>
    </dgm:pt>
    <dgm:pt modelId="{A9BB5528-3C8B-471C-AFE5-6BBABEE59A99}" type="pres">
      <dgm:prSet presAssocID="{27558668-DB18-4FE1-880F-1F209D9E8803}" presName="node" presStyleLbl="node1" presStyleIdx="3" presStyleCnt="7">
        <dgm:presLayoutVars>
          <dgm:bulletEnabled val="1"/>
        </dgm:presLayoutVars>
      </dgm:prSet>
      <dgm:spPr/>
    </dgm:pt>
    <dgm:pt modelId="{760FDF7C-315E-4776-A79F-0F13930FA5A4}" type="pres">
      <dgm:prSet presAssocID="{45B440C7-EC6D-4835-8F77-D4BB07E8D9CD}" presName="sibTrans" presStyleLbl="sibTrans2D1" presStyleIdx="3" presStyleCnt="6"/>
      <dgm:spPr/>
    </dgm:pt>
    <dgm:pt modelId="{97A784FF-D1A7-483A-A349-4B24C82B8F01}" type="pres">
      <dgm:prSet presAssocID="{45B440C7-EC6D-4835-8F77-D4BB07E8D9CD}" presName="connectorText" presStyleLbl="sibTrans2D1" presStyleIdx="3" presStyleCnt="6"/>
      <dgm:spPr/>
    </dgm:pt>
    <dgm:pt modelId="{3A292899-D4CB-4480-B98D-1DC97DF151C9}" type="pres">
      <dgm:prSet presAssocID="{F83530EB-39B7-44BB-93F4-1B5B524A370B}" presName="node" presStyleLbl="node1" presStyleIdx="4" presStyleCnt="7">
        <dgm:presLayoutVars>
          <dgm:bulletEnabled val="1"/>
        </dgm:presLayoutVars>
      </dgm:prSet>
      <dgm:spPr/>
    </dgm:pt>
    <dgm:pt modelId="{675F65E6-90DC-40B5-9C10-0D6D20637A27}" type="pres">
      <dgm:prSet presAssocID="{33658DA8-ECF9-4428-BD8C-6C83947AD50A}" presName="sibTrans" presStyleLbl="sibTrans2D1" presStyleIdx="4" presStyleCnt="6"/>
      <dgm:spPr/>
    </dgm:pt>
    <dgm:pt modelId="{8EA10C6B-8816-4D61-ACFC-ABE9756B2C44}" type="pres">
      <dgm:prSet presAssocID="{33658DA8-ECF9-4428-BD8C-6C83947AD50A}" presName="connectorText" presStyleLbl="sibTrans2D1" presStyleIdx="4" presStyleCnt="6"/>
      <dgm:spPr/>
    </dgm:pt>
    <dgm:pt modelId="{CC57D84A-F107-48EB-B98E-9907B0E7DC90}" type="pres">
      <dgm:prSet presAssocID="{2A7F29C6-B385-449C-BB76-901BF83BD842}" presName="node" presStyleLbl="node1" presStyleIdx="5" presStyleCnt="7">
        <dgm:presLayoutVars>
          <dgm:bulletEnabled val="1"/>
        </dgm:presLayoutVars>
      </dgm:prSet>
      <dgm:spPr/>
    </dgm:pt>
    <dgm:pt modelId="{E8DEC665-1FE7-477D-8FB5-F64589194988}" type="pres">
      <dgm:prSet presAssocID="{9858223F-A084-416F-9AE8-C3AAFA656F3D}" presName="sibTrans" presStyleLbl="sibTrans2D1" presStyleIdx="5" presStyleCnt="6"/>
      <dgm:spPr/>
    </dgm:pt>
    <dgm:pt modelId="{97AD120A-C338-45BB-B344-1F89C3CC1230}" type="pres">
      <dgm:prSet presAssocID="{9858223F-A084-416F-9AE8-C3AAFA656F3D}" presName="connectorText" presStyleLbl="sibTrans2D1" presStyleIdx="5" presStyleCnt="6"/>
      <dgm:spPr/>
    </dgm:pt>
    <dgm:pt modelId="{8A4BBD50-49E2-446B-BDAD-8B8CE0CACF4E}" type="pres">
      <dgm:prSet presAssocID="{A1D089B4-BB03-453F-BA37-1EAD351D8229}" presName="node" presStyleLbl="node1" presStyleIdx="6" presStyleCnt="7">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9B0C7F3B-6FE0-4F44-9A1C-C4D6E5DA5DC7}" type="presOf" srcId="{9858223F-A084-416F-9AE8-C3AAFA656F3D}" destId="{E8DEC665-1FE7-477D-8FB5-F64589194988}" srcOrd="0" destOrd="0" presId="urn:microsoft.com/office/officeart/2005/8/layout/process1"/>
    <dgm:cxn modelId="{80DCC83F-B313-4EDC-8A6B-48DBA070ED87}" srcId="{EDF35E2D-A8AF-4135-AA19-BFC896A57A5B}" destId="{A1D089B4-BB03-453F-BA37-1EAD351D8229}" srcOrd="6" destOrd="0" parTransId="{02A7EF2B-D029-446D-8CF0-F08C85AD47A6}" sibTransId="{EC78D80E-AB4A-495A-8CE9-C99FD4AA107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A7E11E57-1505-4E02-BFDA-283A828349E7}" type="presOf" srcId="{A1D089B4-BB03-453F-BA37-1EAD351D8229}" destId="{8A4BBD50-49E2-446B-BDAD-8B8CE0CACF4E}"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3C13609F-8BAC-4736-8207-E6F73F9BECA5}" type="presOf" srcId="{9858223F-A084-416F-9AE8-C3AAFA656F3D}" destId="{97AD120A-C338-45BB-B344-1F89C3CC1230}"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 modelId="{90182F6B-2A00-4242-93D0-B137A0A0EB30}" type="presParOf" srcId="{2560291F-2BF3-4135-9D37-FA67B2136D23}" destId="{E8DEC665-1FE7-477D-8FB5-F64589194988}" srcOrd="11" destOrd="0" presId="urn:microsoft.com/office/officeart/2005/8/layout/process1"/>
    <dgm:cxn modelId="{14D8DA25-E368-4558-AB9C-B2FCF83133BB}" type="presParOf" srcId="{E8DEC665-1FE7-477D-8FB5-F64589194988}" destId="{97AD120A-C338-45BB-B344-1F89C3CC1230}" srcOrd="0" destOrd="0" presId="urn:microsoft.com/office/officeart/2005/8/layout/process1"/>
    <dgm:cxn modelId="{0C316534-8469-4102-9434-C6EA4F9D8F98}" type="presParOf" srcId="{2560291F-2BF3-4135-9D37-FA67B2136D23}" destId="{8A4BBD50-49E2-446B-BDAD-8B8CE0CACF4E}"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C1EB958D-F08E-459E-9B4B-EB82C4532C8D}">
      <dgm:prSet phldrT="[Text]"/>
      <dgm:spPr/>
      <dgm:t>
        <a:bodyPr/>
        <a:lstStyle/>
        <a:p>
          <a:r>
            <a:rPr lang="en-US" dirty="0"/>
            <a:t>Validation</a:t>
          </a:r>
        </a:p>
      </dgm:t>
    </dgm:pt>
    <dgm:pt modelId="{3CBB117B-57DE-444D-8105-8AF1AE230ED6}" type="parTrans" cxnId="{F4C55A99-8191-4F6D-8226-34AC27889AB6}">
      <dgm:prSet/>
      <dgm:spPr/>
      <dgm:t>
        <a:bodyPr/>
        <a:lstStyle/>
        <a:p>
          <a:endParaRPr lang="en-US"/>
        </a:p>
      </dgm:t>
    </dgm:pt>
    <dgm:pt modelId="{81D47759-C30F-4937-A22D-ABE771FF4B77}" type="sibTrans" cxnId="{F4C55A99-8191-4F6D-8226-34AC27889AB6}">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8D54A50D-DDC6-4464-B2F6-8D97B7F55E96}" type="pres">
      <dgm:prSet presAssocID="{C1EB958D-F08E-459E-9B4B-EB82C4532C8D}"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F4C55A99-8191-4F6D-8226-34AC27889AB6}" srcId="{079CEA3D-5C0D-4689-BCE8-6675DE30FCEF}" destId="{C1EB958D-F08E-459E-9B4B-EB82C4532C8D}" srcOrd="4" destOrd="0" parTransId="{3CBB117B-57DE-444D-8105-8AF1AE230ED6}" sibTransId="{81D47759-C30F-4937-A22D-ABE771FF4B77}"/>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0638CFD5-5BAF-473C-B6C5-A981F4C5439D}" type="presOf" srcId="{C1EB958D-F08E-459E-9B4B-EB82C4532C8D}" destId="{8D54A50D-DDC6-4464-B2F6-8D97B7F55E96}" srcOrd="0" destOrd="0" presId="urn:microsoft.com/office/officeart/2005/8/layout/cycle3"/>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D9D0B997-87C9-4826-9332-DCF46EF7A24B}" type="presParOf" srcId="{09B7B652-9EAC-4E1C-A556-4D69CCC02947}" destId="{8D54A50D-DDC6-4464-B2F6-8D97B7F55E96}"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C1EB958D-F08E-459E-9B4B-EB82C4532C8D}">
      <dgm:prSet phldrT="[Text]"/>
      <dgm:spPr/>
      <dgm:t>
        <a:bodyPr/>
        <a:lstStyle/>
        <a:p>
          <a:r>
            <a:rPr lang="en-US" dirty="0"/>
            <a:t>Validation</a:t>
          </a:r>
        </a:p>
      </dgm:t>
    </dgm:pt>
    <dgm:pt modelId="{3CBB117B-57DE-444D-8105-8AF1AE230ED6}" type="parTrans" cxnId="{F4C55A99-8191-4F6D-8226-34AC27889AB6}">
      <dgm:prSet/>
      <dgm:spPr/>
      <dgm:t>
        <a:bodyPr/>
        <a:lstStyle/>
        <a:p>
          <a:endParaRPr lang="en-US"/>
        </a:p>
      </dgm:t>
    </dgm:pt>
    <dgm:pt modelId="{81D47759-C30F-4937-A22D-ABE771FF4B77}" type="sibTrans" cxnId="{F4C55A99-8191-4F6D-8226-34AC27889AB6}">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8D54A50D-DDC6-4464-B2F6-8D97B7F55E96}" type="pres">
      <dgm:prSet presAssocID="{C1EB958D-F08E-459E-9B4B-EB82C4532C8D}"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F4C55A99-8191-4F6D-8226-34AC27889AB6}" srcId="{079CEA3D-5C0D-4689-BCE8-6675DE30FCEF}" destId="{C1EB958D-F08E-459E-9B4B-EB82C4532C8D}" srcOrd="4" destOrd="0" parTransId="{3CBB117B-57DE-444D-8105-8AF1AE230ED6}" sibTransId="{81D47759-C30F-4937-A22D-ABE771FF4B77}"/>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0638CFD5-5BAF-473C-B6C5-A981F4C5439D}" type="presOf" srcId="{C1EB958D-F08E-459E-9B4B-EB82C4532C8D}" destId="{8D54A50D-DDC6-4464-B2F6-8D97B7F55E96}" srcOrd="0" destOrd="0" presId="urn:microsoft.com/office/officeart/2005/8/layout/cycle3"/>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D9D0B997-87C9-4826-9332-DCF46EF7A24B}" type="presParOf" srcId="{09B7B652-9EAC-4E1C-A556-4D69CCC02947}" destId="{8D54A50D-DDC6-4464-B2F6-8D97B7F55E96}"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93D9F-0F9C-4CCA-B5E8-7028C95133D1}">
      <dsp:nvSpPr>
        <dsp:cNvPr id="0" name=""/>
        <dsp:cNvSpPr/>
      </dsp:nvSpPr>
      <dsp:spPr>
        <a:xfrm>
          <a:off x="105171"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Potential Outcomes Structural Equations Directed Acyclic Graphs (DAGs)</a:t>
          </a:r>
        </a:p>
      </dsp:txBody>
      <dsp:txXfrm>
        <a:off x="141787" y="37277"/>
        <a:ext cx="2010361" cy="1176924"/>
      </dsp:txXfrm>
    </dsp:sp>
    <dsp:sp modelId="{2ED7C2D6-0DF8-44D6-90F8-3C31BEFD8222}">
      <dsp:nvSpPr>
        <dsp:cNvPr id="0" name=""/>
        <dsp:cNvSpPr/>
      </dsp:nvSpPr>
      <dsp:spPr>
        <a:xfrm>
          <a:off x="2372121"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70720"/>
        <a:ext cx="309205" cy="310039"/>
      </dsp:txXfrm>
    </dsp:sp>
    <dsp:sp modelId="{FE1071DB-EAE7-4DE2-BDD0-8DF3D80CE9EB}">
      <dsp:nvSpPr>
        <dsp:cNvPr id="0" name=""/>
        <dsp:cNvSpPr/>
      </dsp:nvSpPr>
      <dsp:spPr>
        <a:xfrm>
          <a:off x="3022203"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Graphical Criteria Single World Intervention Graphs</a:t>
          </a:r>
        </a:p>
      </dsp:txBody>
      <dsp:txXfrm>
        <a:off x="3058819" y="37277"/>
        <a:ext cx="2010361" cy="1176924"/>
      </dsp:txXfrm>
    </dsp:sp>
    <dsp:sp modelId="{20201D7D-A2F7-47B1-BE16-D85FC60B00AF}">
      <dsp:nvSpPr>
        <dsp:cNvPr id="0" name=""/>
        <dsp:cNvSpPr/>
      </dsp:nvSpPr>
      <dsp:spPr>
        <a:xfrm>
          <a:off x="5289153"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70720"/>
        <a:ext cx="309205" cy="310039"/>
      </dsp:txXfrm>
    </dsp:sp>
    <dsp:sp modelId="{DD552CA4-BCD1-4C29-8C77-23F005740239}">
      <dsp:nvSpPr>
        <dsp:cNvPr id="0" name=""/>
        <dsp:cNvSpPr/>
      </dsp:nvSpPr>
      <dsp:spPr>
        <a:xfrm>
          <a:off x="5939234"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Unobserved Confounding: Instruments, Diff-in-Diff, Regression Discontinuity</a:t>
          </a:r>
        </a:p>
      </dsp:txBody>
      <dsp:txXfrm>
        <a:off x="5975850" y="37277"/>
        <a:ext cx="2010361" cy="1176924"/>
      </dsp:txXfrm>
    </dsp:sp>
    <dsp:sp modelId="{1760F79F-867E-4810-BA5E-8C02EDD4FC74}">
      <dsp:nvSpPr>
        <dsp:cNvPr id="0" name=""/>
        <dsp:cNvSpPr/>
      </dsp:nvSpPr>
      <dsp:spPr>
        <a:xfrm rot="5400000">
          <a:off x="6760170" y="1396669"/>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6826011" y="1434174"/>
        <a:ext cx="310039" cy="309205"/>
      </dsp:txXfrm>
    </dsp:sp>
    <dsp:sp modelId="{F8ECBBD1-434C-4CEA-B0BB-D5C61124AEE9}">
      <dsp:nvSpPr>
        <dsp:cNvPr id="0" name=""/>
        <dsp:cNvSpPr/>
      </dsp:nvSpPr>
      <dsp:spPr>
        <a:xfrm>
          <a:off x="5939234"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Double/Debiased Machine Learning (DML)</a:t>
          </a:r>
        </a:p>
      </dsp:txBody>
      <dsp:txXfrm>
        <a:off x="5975850" y="2120871"/>
        <a:ext cx="2010361" cy="1176924"/>
      </dsp:txXfrm>
    </dsp:sp>
    <dsp:sp modelId="{29D2A35B-665E-4346-B612-221C1ABF2A17}">
      <dsp:nvSpPr>
        <dsp:cNvPr id="0" name=""/>
        <dsp:cNvSpPr/>
      </dsp:nvSpPr>
      <dsp:spPr>
        <a:xfrm rot="10800000">
          <a:off x="5314156"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5446672" y="2554313"/>
        <a:ext cx="309205" cy="310039"/>
      </dsp:txXfrm>
    </dsp:sp>
    <dsp:sp modelId="{3D9F883E-7811-42F9-9B6A-9CD3ECE87B62}">
      <dsp:nvSpPr>
        <dsp:cNvPr id="0" name=""/>
        <dsp:cNvSpPr/>
      </dsp:nvSpPr>
      <dsp:spPr>
        <a:xfrm>
          <a:off x="3022203"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Static and Dynamic Treatments (Reinforcement Learning)</a:t>
          </a:r>
        </a:p>
      </dsp:txBody>
      <dsp:txXfrm>
        <a:off x="3058819" y="2120871"/>
        <a:ext cx="2010361" cy="1176924"/>
      </dsp:txXfrm>
    </dsp:sp>
    <dsp:sp modelId="{A231D059-CB7C-4F10-8CB4-5974119B5A48}">
      <dsp:nvSpPr>
        <dsp:cNvPr id="0" name=""/>
        <dsp:cNvSpPr/>
      </dsp:nvSpPr>
      <dsp:spPr>
        <a:xfrm rot="10800000">
          <a:off x="2397125"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529641" y="2554313"/>
        <a:ext cx="309205" cy="310039"/>
      </dsp:txXfrm>
    </dsp:sp>
    <dsp:sp modelId="{F17B67EB-F6BF-4150-9276-0F70066F15A2}">
      <dsp:nvSpPr>
        <dsp:cNvPr id="0" name=""/>
        <dsp:cNvSpPr/>
      </dsp:nvSpPr>
      <dsp:spPr>
        <a:xfrm>
          <a:off x="105171"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Proximal Inference and Instrumental Variables</a:t>
          </a:r>
        </a:p>
      </dsp:txBody>
      <dsp:txXfrm>
        <a:off x="141787" y="2120871"/>
        <a:ext cx="2010361" cy="1176924"/>
      </dsp:txXfrm>
    </dsp:sp>
    <dsp:sp modelId="{84C8D79A-C53C-498C-A40D-E049CCAC77A3}">
      <dsp:nvSpPr>
        <dsp:cNvPr id="0" name=""/>
        <dsp:cNvSpPr/>
      </dsp:nvSpPr>
      <dsp:spPr>
        <a:xfrm rot="5400000">
          <a:off x="926107" y="3480263"/>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91948" y="3517768"/>
        <a:ext cx="310039" cy="309205"/>
      </dsp:txXfrm>
    </dsp:sp>
    <dsp:sp modelId="{66438EF3-4B95-4668-9E79-6BA8C0EB82F5}">
      <dsp:nvSpPr>
        <dsp:cNvPr id="0" name=""/>
        <dsp:cNvSpPr/>
      </dsp:nvSpPr>
      <dsp:spPr>
        <a:xfrm>
          <a:off x="105171"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heterogeneous treatment effects</a:t>
          </a:r>
        </a:p>
      </dsp:txBody>
      <dsp:txXfrm>
        <a:off x="141787" y="4204465"/>
        <a:ext cx="2010361" cy="1176924"/>
      </dsp:txXfrm>
    </dsp:sp>
    <dsp:sp modelId="{B8E289B1-9A1B-4F24-9415-EB300A60A3B4}">
      <dsp:nvSpPr>
        <dsp:cNvPr id="0" name=""/>
        <dsp:cNvSpPr/>
      </dsp:nvSpPr>
      <dsp:spPr>
        <a:xfrm>
          <a:off x="2372121"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637907"/>
        <a:ext cx="309205" cy="310039"/>
      </dsp:txXfrm>
    </dsp:sp>
    <dsp:sp modelId="{B6D112AB-E37A-46B8-A78D-35BF12028429}">
      <dsp:nvSpPr>
        <dsp:cNvPr id="0" name=""/>
        <dsp:cNvSpPr/>
      </dsp:nvSpPr>
      <dsp:spPr>
        <a:xfrm>
          <a:off x="3022203"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Non-parametric inference for heterogeneous treatment effects (Causal Forests)</a:t>
          </a:r>
        </a:p>
      </dsp:txBody>
      <dsp:txXfrm>
        <a:off x="3058819" y="4204465"/>
        <a:ext cx="2010361" cy="1176924"/>
      </dsp:txXfrm>
    </dsp:sp>
    <dsp:sp modelId="{EAF8902A-F367-427A-8876-C144E84FB7DC}">
      <dsp:nvSpPr>
        <dsp:cNvPr id="0" name=""/>
        <dsp:cNvSpPr/>
      </dsp:nvSpPr>
      <dsp:spPr>
        <a:xfrm>
          <a:off x="5289153"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637907"/>
        <a:ext cx="309205" cy="310039"/>
      </dsp:txXfrm>
    </dsp:sp>
    <dsp:sp modelId="{C9B481CC-FEA5-430D-8CE9-96723FD362C1}">
      <dsp:nvSpPr>
        <dsp:cNvPr id="0" name=""/>
        <dsp:cNvSpPr/>
      </dsp:nvSpPr>
      <dsp:spPr>
        <a:xfrm>
          <a:off x="5939234"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conditional moment problems (instrumental variables)</a:t>
          </a:r>
        </a:p>
      </dsp:txBody>
      <dsp:txXfrm>
        <a:off x="5975850" y="4204465"/>
        <a:ext cx="2010361" cy="11769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93D9F-0F9C-4CCA-B5E8-7028C95133D1}">
      <dsp:nvSpPr>
        <dsp:cNvPr id="0" name=""/>
        <dsp:cNvSpPr/>
      </dsp:nvSpPr>
      <dsp:spPr>
        <a:xfrm>
          <a:off x="105171"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Potential Outcomes Structural Equations Directed Acyclic Graphs (DAGs)</a:t>
          </a:r>
        </a:p>
      </dsp:txBody>
      <dsp:txXfrm>
        <a:off x="141787" y="37277"/>
        <a:ext cx="2010361" cy="1176924"/>
      </dsp:txXfrm>
    </dsp:sp>
    <dsp:sp modelId="{2ED7C2D6-0DF8-44D6-90F8-3C31BEFD8222}">
      <dsp:nvSpPr>
        <dsp:cNvPr id="0" name=""/>
        <dsp:cNvSpPr/>
      </dsp:nvSpPr>
      <dsp:spPr>
        <a:xfrm>
          <a:off x="2372121"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70720"/>
        <a:ext cx="309205" cy="310039"/>
      </dsp:txXfrm>
    </dsp:sp>
    <dsp:sp modelId="{FE1071DB-EAE7-4DE2-BDD0-8DF3D80CE9EB}">
      <dsp:nvSpPr>
        <dsp:cNvPr id="0" name=""/>
        <dsp:cNvSpPr/>
      </dsp:nvSpPr>
      <dsp:spPr>
        <a:xfrm>
          <a:off x="3022203"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Graphical Criteria Single World Intervention Graphs</a:t>
          </a:r>
        </a:p>
      </dsp:txBody>
      <dsp:txXfrm>
        <a:off x="3058819" y="37277"/>
        <a:ext cx="2010361" cy="1176924"/>
      </dsp:txXfrm>
    </dsp:sp>
    <dsp:sp modelId="{20201D7D-A2F7-47B1-BE16-D85FC60B00AF}">
      <dsp:nvSpPr>
        <dsp:cNvPr id="0" name=""/>
        <dsp:cNvSpPr/>
      </dsp:nvSpPr>
      <dsp:spPr>
        <a:xfrm>
          <a:off x="5289153"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70720"/>
        <a:ext cx="309205" cy="310039"/>
      </dsp:txXfrm>
    </dsp:sp>
    <dsp:sp modelId="{DD552CA4-BCD1-4C29-8C77-23F005740239}">
      <dsp:nvSpPr>
        <dsp:cNvPr id="0" name=""/>
        <dsp:cNvSpPr/>
      </dsp:nvSpPr>
      <dsp:spPr>
        <a:xfrm>
          <a:off x="5939234"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Unobserved Confounding: Instruments, Diff-in-Diff, Regression Discontinuity</a:t>
          </a:r>
        </a:p>
      </dsp:txBody>
      <dsp:txXfrm>
        <a:off x="5975850" y="37277"/>
        <a:ext cx="2010361" cy="1176924"/>
      </dsp:txXfrm>
    </dsp:sp>
    <dsp:sp modelId="{1760F79F-867E-4810-BA5E-8C02EDD4FC74}">
      <dsp:nvSpPr>
        <dsp:cNvPr id="0" name=""/>
        <dsp:cNvSpPr/>
      </dsp:nvSpPr>
      <dsp:spPr>
        <a:xfrm rot="5400000">
          <a:off x="6760170" y="1396669"/>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6826011" y="1434174"/>
        <a:ext cx="310039" cy="309205"/>
      </dsp:txXfrm>
    </dsp:sp>
    <dsp:sp modelId="{F8ECBBD1-434C-4CEA-B0BB-D5C61124AEE9}">
      <dsp:nvSpPr>
        <dsp:cNvPr id="0" name=""/>
        <dsp:cNvSpPr/>
      </dsp:nvSpPr>
      <dsp:spPr>
        <a:xfrm>
          <a:off x="5939234"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Double/Debiased Machine Learning (DML)</a:t>
          </a:r>
        </a:p>
      </dsp:txBody>
      <dsp:txXfrm>
        <a:off x="5975850" y="2120871"/>
        <a:ext cx="2010361" cy="1176924"/>
      </dsp:txXfrm>
    </dsp:sp>
    <dsp:sp modelId="{29D2A35B-665E-4346-B612-221C1ABF2A17}">
      <dsp:nvSpPr>
        <dsp:cNvPr id="0" name=""/>
        <dsp:cNvSpPr/>
      </dsp:nvSpPr>
      <dsp:spPr>
        <a:xfrm rot="10800000">
          <a:off x="5314156"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5446672" y="2554313"/>
        <a:ext cx="309205" cy="310039"/>
      </dsp:txXfrm>
    </dsp:sp>
    <dsp:sp modelId="{3D9F883E-7811-42F9-9B6A-9CD3ECE87B62}">
      <dsp:nvSpPr>
        <dsp:cNvPr id="0" name=""/>
        <dsp:cNvSpPr/>
      </dsp:nvSpPr>
      <dsp:spPr>
        <a:xfrm>
          <a:off x="3022203"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Static and Dynamic Treatments (Reinforcement Learning)</a:t>
          </a:r>
        </a:p>
      </dsp:txBody>
      <dsp:txXfrm>
        <a:off x="3058819" y="2120871"/>
        <a:ext cx="2010361" cy="1176924"/>
      </dsp:txXfrm>
    </dsp:sp>
    <dsp:sp modelId="{A231D059-CB7C-4F10-8CB4-5974119B5A48}">
      <dsp:nvSpPr>
        <dsp:cNvPr id="0" name=""/>
        <dsp:cNvSpPr/>
      </dsp:nvSpPr>
      <dsp:spPr>
        <a:xfrm rot="10800000">
          <a:off x="2397125"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529641" y="2554313"/>
        <a:ext cx="309205" cy="310039"/>
      </dsp:txXfrm>
    </dsp:sp>
    <dsp:sp modelId="{F17B67EB-F6BF-4150-9276-0F70066F15A2}">
      <dsp:nvSpPr>
        <dsp:cNvPr id="0" name=""/>
        <dsp:cNvSpPr/>
      </dsp:nvSpPr>
      <dsp:spPr>
        <a:xfrm>
          <a:off x="105171"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Proximal Inference and Instrumental Variables</a:t>
          </a:r>
        </a:p>
      </dsp:txBody>
      <dsp:txXfrm>
        <a:off x="141787" y="2120871"/>
        <a:ext cx="2010361" cy="1176924"/>
      </dsp:txXfrm>
    </dsp:sp>
    <dsp:sp modelId="{84C8D79A-C53C-498C-A40D-E049CCAC77A3}">
      <dsp:nvSpPr>
        <dsp:cNvPr id="0" name=""/>
        <dsp:cNvSpPr/>
      </dsp:nvSpPr>
      <dsp:spPr>
        <a:xfrm rot="5400000">
          <a:off x="926107" y="3480263"/>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91948" y="3517768"/>
        <a:ext cx="310039" cy="309205"/>
      </dsp:txXfrm>
    </dsp:sp>
    <dsp:sp modelId="{66438EF3-4B95-4668-9E79-6BA8C0EB82F5}">
      <dsp:nvSpPr>
        <dsp:cNvPr id="0" name=""/>
        <dsp:cNvSpPr/>
      </dsp:nvSpPr>
      <dsp:spPr>
        <a:xfrm>
          <a:off x="105171"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heterogeneous treatment effects</a:t>
          </a:r>
        </a:p>
      </dsp:txBody>
      <dsp:txXfrm>
        <a:off x="141787" y="4204465"/>
        <a:ext cx="2010361" cy="1176924"/>
      </dsp:txXfrm>
    </dsp:sp>
    <dsp:sp modelId="{B8E289B1-9A1B-4F24-9415-EB300A60A3B4}">
      <dsp:nvSpPr>
        <dsp:cNvPr id="0" name=""/>
        <dsp:cNvSpPr/>
      </dsp:nvSpPr>
      <dsp:spPr>
        <a:xfrm>
          <a:off x="2372121"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637907"/>
        <a:ext cx="309205" cy="310039"/>
      </dsp:txXfrm>
    </dsp:sp>
    <dsp:sp modelId="{B6D112AB-E37A-46B8-A78D-35BF12028429}">
      <dsp:nvSpPr>
        <dsp:cNvPr id="0" name=""/>
        <dsp:cNvSpPr/>
      </dsp:nvSpPr>
      <dsp:spPr>
        <a:xfrm>
          <a:off x="3022203"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Non-parametric inference for heterogeneous treatment effects (Causal Forests)</a:t>
          </a:r>
        </a:p>
      </dsp:txBody>
      <dsp:txXfrm>
        <a:off x="3058819" y="4204465"/>
        <a:ext cx="2010361" cy="1176924"/>
      </dsp:txXfrm>
    </dsp:sp>
    <dsp:sp modelId="{EAF8902A-F367-427A-8876-C144E84FB7DC}">
      <dsp:nvSpPr>
        <dsp:cNvPr id="0" name=""/>
        <dsp:cNvSpPr/>
      </dsp:nvSpPr>
      <dsp:spPr>
        <a:xfrm>
          <a:off x="5289153"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637907"/>
        <a:ext cx="309205" cy="310039"/>
      </dsp:txXfrm>
    </dsp:sp>
    <dsp:sp modelId="{C9B481CC-FEA5-430D-8CE9-96723FD362C1}">
      <dsp:nvSpPr>
        <dsp:cNvPr id="0" name=""/>
        <dsp:cNvSpPr/>
      </dsp:nvSpPr>
      <dsp:spPr>
        <a:xfrm>
          <a:off x="5939234"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conditional moment problems (instrumental variables)</a:t>
          </a:r>
        </a:p>
      </dsp:txBody>
      <dsp:txXfrm>
        <a:off x="5975850" y="4204465"/>
        <a:ext cx="2010361" cy="1176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Collection</a:t>
          </a:r>
        </a:p>
      </dsp:txBody>
      <dsp:txXfrm>
        <a:off x="44665" y="2106299"/>
        <a:ext cx="2060143" cy="1206068"/>
      </dsp:txXfrm>
    </dsp:sp>
    <dsp:sp modelId="{799C908E-7728-490F-98A4-EA8DFE6F5AEA}">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55850" y="2550475"/>
        <a:ext cx="316861" cy="317716"/>
      </dsp:txXfrm>
    </dsp:sp>
    <dsp:sp modelId="{A9BB5528-3C8B-471C-AFE5-6BBABEE59A99}">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Estimation</a:t>
          </a:r>
        </a:p>
        <a:p>
          <a:pPr marL="0" lvl="0" indent="0" algn="ctr" defTabSz="1333500">
            <a:lnSpc>
              <a:spcPct val="90000"/>
            </a:lnSpc>
            <a:spcBef>
              <a:spcPct val="0"/>
            </a:spcBef>
            <a:spcAft>
              <a:spcPct val="35000"/>
            </a:spcAft>
            <a:buNone/>
          </a:pPr>
          <a:r>
            <a:rPr lang="en-US" sz="3000" kern="1200" dirty="0"/>
            <a:t>(training)</a:t>
          </a:r>
        </a:p>
      </dsp:txBody>
      <dsp:txXfrm>
        <a:off x="3033928" y="2106299"/>
        <a:ext cx="2060143" cy="1206068"/>
      </dsp:txXfrm>
    </dsp:sp>
    <dsp:sp modelId="{760FDF7C-315E-4776-A79F-0F13930FA5A4}">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45112" y="2550475"/>
        <a:ext cx="316861" cy="317716"/>
      </dsp:txXfrm>
    </dsp:sp>
    <dsp:sp modelId="{3A292899-D4CB-4480-B98D-1DC97DF151C9}">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Validation</a:t>
          </a:r>
        </a:p>
        <a:p>
          <a:pPr marL="0" lvl="0" indent="0" algn="ctr" defTabSz="1333500">
            <a:lnSpc>
              <a:spcPct val="90000"/>
            </a:lnSpc>
            <a:spcBef>
              <a:spcPct val="0"/>
            </a:spcBef>
            <a:spcAft>
              <a:spcPct val="35000"/>
            </a:spcAft>
            <a:buNone/>
          </a:pPr>
          <a:r>
            <a:rPr lang="en-US" sz="3000" kern="1200" dirty="0"/>
            <a:t>(testing)</a:t>
          </a:r>
        </a:p>
      </dsp:txBody>
      <dsp:txXfrm>
        <a:off x="6023190" y="2106299"/>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p>
      </dsp:txBody>
      <dsp:txXfrm>
        <a:off x="31015" y="2268266"/>
        <a:ext cx="1506815" cy="882133"/>
      </dsp:txXfrm>
    </dsp:sp>
    <dsp:sp modelId="{799C908E-7728-490F-98A4-EA8DFE6F5AEA}">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A9BB5528-3C8B-471C-AFE5-6BBABEE59A99}">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Estimation</a:t>
          </a:r>
        </a:p>
        <a:p>
          <a:pPr marL="0" lvl="0" indent="0" algn="ctr" defTabSz="800100">
            <a:lnSpc>
              <a:spcPct val="90000"/>
            </a:lnSpc>
            <a:spcBef>
              <a:spcPct val="0"/>
            </a:spcBef>
            <a:spcAft>
              <a:spcPct val="35000"/>
            </a:spcAft>
            <a:buNone/>
          </a:pPr>
          <a:r>
            <a:rPr lang="en-US" sz="1800" kern="1200" dirty="0"/>
            <a:t>(training)</a:t>
          </a:r>
        </a:p>
      </dsp:txBody>
      <dsp:txXfrm>
        <a:off x="2217400" y="2268266"/>
        <a:ext cx="1506815" cy="882133"/>
      </dsp:txXfrm>
    </dsp:sp>
    <dsp:sp modelId="{760FDF7C-315E-4776-A79F-0F13930FA5A4}">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3A292899-D4CB-4480-B98D-1DC97DF151C9}">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Validation</a:t>
          </a:r>
        </a:p>
        <a:p>
          <a:pPr marL="0" lvl="0" indent="0" algn="ctr" defTabSz="800100">
            <a:lnSpc>
              <a:spcPct val="90000"/>
            </a:lnSpc>
            <a:spcBef>
              <a:spcPct val="0"/>
            </a:spcBef>
            <a:spcAft>
              <a:spcPct val="35000"/>
            </a:spcAft>
            <a:buNone/>
          </a:pPr>
          <a:r>
            <a:rPr lang="en-US" sz="1800" kern="1200" dirty="0"/>
            <a:t>(testing)</a:t>
          </a:r>
        </a:p>
      </dsp:txBody>
      <dsp:txXfrm>
        <a:off x="4403784" y="2268266"/>
        <a:ext cx="1506815" cy="882133"/>
      </dsp:txXfrm>
    </dsp:sp>
    <dsp:sp modelId="{675F65E6-90DC-40B5-9C10-0D6D20637A27}">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CC57D84A-F107-48EB-B98E-9907B0E7DC90}">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Interpretation</a:t>
          </a:r>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4080"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26717" y="2345529"/>
        <a:ext cx="998280" cy="727608"/>
      </dsp:txXfrm>
    </dsp:sp>
    <dsp:sp modelId="{799C908E-7728-490F-98A4-EA8DFE6F5AEA}">
      <dsp:nvSpPr>
        <dsp:cNvPr id="0" name=""/>
        <dsp:cNvSpPr/>
      </dsp:nvSpPr>
      <dsp:spPr>
        <a:xfrm>
          <a:off x="1151990"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51990" y="2631692"/>
        <a:ext cx="154863" cy="155281"/>
      </dsp:txXfrm>
    </dsp:sp>
    <dsp:sp modelId="{60453128-761E-46C2-8FFB-8A228DEA931A}">
      <dsp:nvSpPr>
        <dsp:cNvPr id="0" name=""/>
        <dsp:cNvSpPr/>
      </dsp:nvSpPr>
      <dsp:spPr>
        <a:xfrm>
          <a:off x="1465057"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487694" y="2345529"/>
        <a:ext cx="998280" cy="727608"/>
      </dsp:txXfrm>
    </dsp:sp>
    <dsp:sp modelId="{1080C405-0691-431B-8EA4-C11A3187A3DD}">
      <dsp:nvSpPr>
        <dsp:cNvPr id="0" name=""/>
        <dsp:cNvSpPr/>
      </dsp:nvSpPr>
      <dsp:spPr>
        <a:xfrm>
          <a:off x="2612967"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12967" y="2631692"/>
        <a:ext cx="154863" cy="155281"/>
      </dsp:txXfrm>
    </dsp:sp>
    <dsp:sp modelId="{10FECCBB-7B05-4478-8B10-320B1529E217}">
      <dsp:nvSpPr>
        <dsp:cNvPr id="0" name=""/>
        <dsp:cNvSpPr/>
      </dsp:nvSpPr>
      <dsp:spPr>
        <a:xfrm>
          <a:off x="2926034"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48671" y="2345529"/>
        <a:ext cx="998280" cy="727608"/>
      </dsp:txXfrm>
    </dsp:sp>
    <dsp:sp modelId="{CD3E77A8-DC57-418C-83FD-F2029B07621F}">
      <dsp:nvSpPr>
        <dsp:cNvPr id="0" name=""/>
        <dsp:cNvSpPr/>
      </dsp:nvSpPr>
      <dsp:spPr>
        <a:xfrm>
          <a:off x="4073944"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73944" y="2631692"/>
        <a:ext cx="154863" cy="155281"/>
      </dsp:txXfrm>
    </dsp:sp>
    <dsp:sp modelId="{A9BB5528-3C8B-471C-AFE5-6BBABEE59A99}">
      <dsp:nvSpPr>
        <dsp:cNvPr id="0" name=""/>
        <dsp:cNvSpPr/>
      </dsp:nvSpPr>
      <dsp:spPr>
        <a:xfrm>
          <a:off x="4387010"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(training)</a:t>
          </a:r>
        </a:p>
      </dsp:txBody>
      <dsp:txXfrm>
        <a:off x="4409647" y="2345529"/>
        <a:ext cx="998280" cy="727608"/>
      </dsp:txXfrm>
    </dsp:sp>
    <dsp:sp modelId="{760FDF7C-315E-4776-A79F-0F13930FA5A4}">
      <dsp:nvSpPr>
        <dsp:cNvPr id="0" name=""/>
        <dsp:cNvSpPr/>
      </dsp:nvSpPr>
      <dsp:spPr>
        <a:xfrm>
          <a:off x="5534921"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34921" y="2631692"/>
        <a:ext cx="154863" cy="155281"/>
      </dsp:txXfrm>
    </dsp:sp>
    <dsp:sp modelId="{3A292899-D4CB-4480-B98D-1DC97DF151C9}">
      <dsp:nvSpPr>
        <dsp:cNvPr id="0" name=""/>
        <dsp:cNvSpPr/>
      </dsp:nvSpPr>
      <dsp:spPr>
        <a:xfrm>
          <a:off x="5847987"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a:p>
          <a:pPr marL="0" lvl="0" indent="0" algn="ctr" defTabSz="533400">
            <a:lnSpc>
              <a:spcPct val="90000"/>
            </a:lnSpc>
            <a:spcBef>
              <a:spcPct val="0"/>
            </a:spcBef>
            <a:spcAft>
              <a:spcPct val="35000"/>
            </a:spcAft>
            <a:buNone/>
          </a:pPr>
          <a:r>
            <a:rPr lang="en-US" sz="1200" kern="1200" dirty="0"/>
            <a:t>(testing)</a:t>
          </a:r>
        </a:p>
      </dsp:txBody>
      <dsp:txXfrm>
        <a:off x="5870624" y="2345529"/>
        <a:ext cx="998280" cy="727608"/>
      </dsp:txXfrm>
    </dsp:sp>
    <dsp:sp modelId="{675F65E6-90DC-40B5-9C10-0D6D20637A27}">
      <dsp:nvSpPr>
        <dsp:cNvPr id="0" name=""/>
        <dsp:cNvSpPr/>
      </dsp:nvSpPr>
      <dsp:spPr>
        <a:xfrm>
          <a:off x="6995898"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995898" y="2631692"/>
        <a:ext cx="154863" cy="155281"/>
      </dsp:txXfrm>
    </dsp:sp>
    <dsp:sp modelId="{CC57D84A-F107-48EB-B98E-9907B0E7DC90}">
      <dsp:nvSpPr>
        <dsp:cNvPr id="0" name=""/>
        <dsp:cNvSpPr/>
      </dsp:nvSpPr>
      <dsp:spPr>
        <a:xfrm>
          <a:off x="7308964"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InterpretationPolicy</a:t>
          </a:r>
          <a:r>
            <a:rPr lang="en-US" sz="1200" kern="1200" dirty="0"/>
            <a:t> Recommendations</a:t>
          </a:r>
        </a:p>
      </dsp:txBody>
      <dsp:txXfrm>
        <a:off x="7331601" y="2345529"/>
        <a:ext cx="998280" cy="727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61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30440" y="2342512"/>
        <a:ext cx="1006559" cy="733642"/>
      </dsp:txXfrm>
    </dsp:sp>
    <dsp:sp modelId="{799C908E-7728-490F-98A4-EA8DFE6F5AEA}">
      <dsp:nvSpPr>
        <dsp:cNvPr id="0" name=""/>
        <dsp:cNvSpPr/>
      </dsp:nvSpPr>
      <dsp:spPr>
        <a:xfrm>
          <a:off x="1165045"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65045" y="2631048"/>
        <a:ext cx="156148" cy="156569"/>
      </dsp:txXfrm>
    </dsp:sp>
    <dsp:sp modelId="{60453128-761E-46C2-8FFB-8A228DEA931A}">
      <dsp:nvSpPr>
        <dsp:cNvPr id="0" name=""/>
        <dsp:cNvSpPr/>
      </dsp:nvSpPr>
      <dsp:spPr>
        <a:xfrm>
          <a:off x="1480708"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503533" y="2342512"/>
        <a:ext cx="1006559" cy="733642"/>
      </dsp:txXfrm>
    </dsp:sp>
    <dsp:sp modelId="{1080C405-0691-431B-8EA4-C11A3187A3DD}">
      <dsp:nvSpPr>
        <dsp:cNvPr id="0" name=""/>
        <dsp:cNvSpPr/>
      </dsp:nvSpPr>
      <dsp:spPr>
        <a:xfrm>
          <a:off x="2638139"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38139" y="2631048"/>
        <a:ext cx="156148" cy="156569"/>
      </dsp:txXfrm>
    </dsp:sp>
    <dsp:sp modelId="{10FECCBB-7B05-4478-8B10-320B1529E217}">
      <dsp:nvSpPr>
        <dsp:cNvPr id="0" name=""/>
        <dsp:cNvSpPr/>
      </dsp:nvSpPr>
      <dsp:spPr>
        <a:xfrm>
          <a:off x="2953801"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76626" y="2342512"/>
        <a:ext cx="1006559" cy="733642"/>
      </dsp:txXfrm>
    </dsp:sp>
    <dsp:sp modelId="{CD3E77A8-DC57-418C-83FD-F2029B07621F}">
      <dsp:nvSpPr>
        <dsp:cNvPr id="0" name=""/>
        <dsp:cNvSpPr/>
      </dsp:nvSpPr>
      <dsp:spPr>
        <a:xfrm>
          <a:off x="4111232"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11232" y="2631048"/>
        <a:ext cx="156148" cy="156569"/>
      </dsp:txXfrm>
    </dsp:sp>
    <dsp:sp modelId="{A9BB5528-3C8B-471C-AFE5-6BBABEE59A99}">
      <dsp:nvSpPr>
        <dsp:cNvPr id="0" name=""/>
        <dsp:cNvSpPr/>
      </dsp:nvSpPr>
      <dsp:spPr>
        <a:xfrm>
          <a:off x="442689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(training)</a:t>
          </a:r>
        </a:p>
      </dsp:txBody>
      <dsp:txXfrm>
        <a:off x="4449720" y="2342512"/>
        <a:ext cx="1006559" cy="733642"/>
      </dsp:txXfrm>
    </dsp:sp>
    <dsp:sp modelId="{760FDF7C-315E-4776-A79F-0F13930FA5A4}">
      <dsp:nvSpPr>
        <dsp:cNvPr id="0" name=""/>
        <dsp:cNvSpPr/>
      </dsp:nvSpPr>
      <dsp:spPr>
        <a:xfrm>
          <a:off x="5584325"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84325" y="2631048"/>
        <a:ext cx="156148" cy="156569"/>
      </dsp:txXfrm>
    </dsp:sp>
    <dsp:sp modelId="{3A292899-D4CB-4480-B98D-1DC97DF151C9}">
      <dsp:nvSpPr>
        <dsp:cNvPr id="0" name=""/>
        <dsp:cNvSpPr/>
      </dsp:nvSpPr>
      <dsp:spPr>
        <a:xfrm>
          <a:off x="5899988"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a:p>
          <a:pPr marL="0" lvl="0" indent="0" algn="ctr" defTabSz="533400">
            <a:lnSpc>
              <a:spcPct val="90000"/>
            </a:lnSpc>
            <a:spcBef>
              <a:spcPct val="0"/>
            </a:spcBef>
            <a:spcAft>
              <a:spcPct val="35000"/>
            </a:spcAft>
            <a:buNone/>
          </a:pPr>
          <a:r>
            <a:rPr lang="en-US" sz="1200" kern="1200" dirty="0"/>
            <a:t>(testing)</a:t>
          </a:r>
        </a:p>
      </dsp:txBody>
      <dsp:txXfrm>
        <a:off x="5922813" y="2342512"/>
        <a:ext cx="1006559" cy="733642"/>
      </dsp:txXfrm>
    </dsp:sp>
    <dsp:sp modelId="{675F65E6-90DC-40B5-9C10-0D6D20637A27}">
      <dsp:nvSpPr>
        <dsp:cNvPr id="0" name=""/>
        <dsp:cNvSpPr/>
      </dsp:nvSpPr>
      <dsp:spPr>
        <a:xfrm>
          <a:off x="7057418"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57418" y="2631048"/>
        <a:ext cx="156148" cy="156569"/>
      </dsp:txXfrm>
    </dsp:sp>
    <dsp:sp modelId="{CC57D84A-F107-48EB-B98E-9907B0E7DC90}">
      <dsp:nvSpPr>
        <dsp:cNvPr id="0" name=""/>
        <dsp:cNvSpPr/>
      </dsp:nvSpPr>
      <dsp:spPr>
        <a:xfrm>
          <a:off x="7373081"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Interpretation Policy Recommendations</a:t>
          </a:r>
        </a:p>
      </dsp:txBody>
      <dsp:txXfrm>
        <a:off x="7395906" y="2342512"/>
        <a:ext cx="1006559" cy="733642"/>
      </dsp:txXfrm>
    </dsp:sp>
    <dsp:sp modelId="{E8DEC665-1FE7-477D-8FB5-F64589194988}">
      <dsp:nvSpPr>
        <dsp:cNvPr id="0" name=""/>
        <dsp:cNvSpPr/>
      </dsp:nvSpPr>
      <dsp:spPr>
        <a:xfrm>
          <a:off x="8530512"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30512" y="2631048"/>
        <a:ext cx="156148" cy="156569"/>
      </dsp:txXfrm>
    </dsp:sp>
    <dsp:sp modelId="{8A4BBD50-49E2-446B-BDAD-8B8CE0CACF4E}">
      <dsp:nvSpPr>
        <dsp:cNvPr id="0" name=""/>
        <dsp:cNvSpPr/>
      </dsp:nvSpPr>
      <dsp:spPr>
        <a:xfrm>
          <a:off x="884617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Sensitivity analysis</a:t>
          </a:r>
        </a:p>
      </dsp:txBody>
      <dsp:txXfrm>
        <a:off x="8869000" y="2342512"/>
        <a:ext cx="1006559" cy="7336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591"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30343" y="2343688"/>
        <a:ext cx="1003333" cy="731290"/>
      </dsp:txXfrm>
    </dsp:sp>
    <dsp:sp modelId="{799C908E-7728-490F-98A4-EA8DFE6F5AEA}">
      <dsp:nvSpPr>
        <dsp:cNvPr id="0" name=""/>
        <dsp:cNvSpPr/>
      </dsp:nvSpPr>
      <dsp:spPr>
        <a:xfrm>
          <a:off x="1161311"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61311" y="2631299"/>
        <a:ext cx="155647" cy="156067"/>
      </dsp:txXfrm>
    </dsp:sp>
    <dsp:sp modelId="{60453128-761E-46C2-8FFB-8A228DEA931A}">
      <dsp:nvSpPr>
        <dsp:cNvPr id="0" name=""/>
        <dsp:cNvSpPr/>
      </dsp:nvSpPr>
      <dsp:spPr>
        <a:xfrm>
          <a:off x="1475962"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498714" y="2343688"/>
        <a:ext cx="1003333" cy="731290"/>
      </dsp:txXfrm>
    </dsp:sp>
    <dsp:sp modelId="{1080C405-0691-431B-8EA4-C11A3187A3DD}">
      <dsp:nvSpPr>
        <dsp:cNvPr id="0" name=""/>
        <dsp:cNvSpPr/>
      </dsp:nvSpPr>
      <dsp:spPr>
        <a:xfrm>
          <a:off x="2629683"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29683" y="2631299"/>
        <a:ext cx="155647" cy="156067"/>
      </dsp:txXfrm>
    </dsp:sp>
    <dsp:sp modelId="{10FECCBB-7B05-4478-8B10-320B1529E217}">
      <dsp:nvSpPr>
        <dsp:cNvPr id="0" name=""/>
        <dsp:cNvSpPr/>
      </dsp:nvSpPr>
      <dsp:spPr>
        <a:xfrm>
          <a:off x="2944334"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67086" y="2343688"/>
        <a:ext cx="1003333" cy="731290"/>
      </dsp:txXfrm>
    </dsp:sp>
    <dsp:sp modelId="{CD3E77A8-DC57-418C-83FD-F2029B07621F}">
      <dsp:nvSpPr>
        <dsp:cNvPr id="0" name=""/>
        <dsp:cNvSpPr/>
      </dsp:nvSpPr>
      <dsp:spPr>
        <a:xfrm>
          <a:off x="4098055"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98055" y="2631299"/>
        <a:ext cx="155647" cy="156067"/>
      </dsp:txXfrm>
    </dsp:sp>
    <dsp:sp modelId="{A9BB5528-3C8B-471C-AFE5-6BBABEE59A99}">
      <dsp:nvSpPr>
        <dsp:cNvPr id="0" name=""/>
        <dsp:cNvSpPr/>
      </dsp:nvSpPr>
      <dsp:spPr>
        <a:xfrm>
          <a:off x="4412706"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Inference</a:t>
          </a:r>
        </a:p>
      </dsp:txBody>
      <dsp:txXfrm>
        <a:off x="4435458" y="2343688"/>
        <a:ext cx="1003333" cy="731290"/>
      </dsp:txXfrm>
    </dsp:sp>
    <dsp:sp modelId="{760FDF7C-315E-4776-A79F-0F13930FA5A4}">
      <dsp:nvSpPr>
        <dsp:cNvPr id="0" name=""/>
        <dsp:cNvSpPr/>
      </dsp:nvSpPr>
      <dsp:spPr>
        <a:xfrm>
          <a:off x="5566427"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66427" y="2631299"/>
        <a:ext cx="155647" cy="156067"/>
      </dsp:txXfrm>
    </dsp:sp>
    <dsp:sp modelId="{3A292899-D4CB-4480-B98D-1DC97DF151C9}">
      <dsp:nvSpPr>
        <dsp:cNvPr id="0" name=""/>
        <dsp:cNvSpPr/>
      </dsp:nvSpPr>
      <dsp:spPr>
        <a:xfrm>
          <a:off x="5881078"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dsp:txBody>
      <dsp:txXfrm>
        <a:off x="5903830" y="2343688"/>
        <a:ext cx="1003333" cy="731290"/>
      </dsp:txXfrm>
    </dsp:sp>
    <dsp:sp modelId="{675F65E6-90DC-40B5-9C10-0D6D20637A27}">
      <dsp:nvSpPr>
        <dsp:cNvPr id="0" name=""/>
        <dsp:cNvSpPr/>
      </dsp:nvSpPr>
      <dsp:spPr>
        <a:xfrm>
          <a:off x="7034799"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34799" y="2631299"/>
        <a:ext cx="155647" cy="156067"/>
      </dsp:txXfrm>
    </dsp:sp>
    <dsp:sp modelId="{CC57D84A-F107-48EB-B98E-9907B0E7DC90}">
      <dsp:nvSpPr>
        <dsp:cNvPr id="0" name=""/>
        <dsp:cNvSpPr/>
      </dsp:nvSpPr>
      <dsp:spPr>
        <a:xfrm>
          <a:off x="7349450"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InterpretationPolicy</a:t>
          </a:r>
          <a:r>
            <a:rPr lang="en-US" sz="1200" kern="1200" dirty="0"/>
            <a:t> Recommendations</a:t>
          </a:r>
        </a:p>
      </dsp:txBody>
      <dsp:txXfrm>
        <a:off x="7372202" y="2343688"/>
        <a:ext cx="1003333" cy="731290"/>
      </dsp:txXfrm>
    </dsp:sp>
    <dsp:sp modelId="{E8DEC665-1FE7-477D-8FB5-F64589194988}">
      <dsp:nvSpPr>
        <dsp:cNvPr id="0" name=""/>
        <dsp:cNvSpPr/>
      </dsp:nvSpPr>
      <dsp:spPr>
        <a:xfrm>
          <a:off x="8503170"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03170" y="2631299"/>
        <a:ext cx="155647" cy="156067"/>
      </dsp:txXfrm>
    </dsp:sp>
    <dsp:sp modelId="{8A4BBD50-49E2-446B-BDAD-8B8CE0CACF4E}">
      <dsp:nvSpPr>
        <dsp:cNvPr id="0" name=""/>
        <dsp:cNvSpPr/>
      </dsp:nvSpPr>
      <dsp:spPr>
        <a:xfrm>
          <a:off x="8817821"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Sensitivity analysis</a:t>
          </a:r>
        </a:p>
      </dsp:txBody>
      <dsp:txXfrm>
        <a:off x="8840573" y="2343688"/>
        <a:ext cx="1003333" cy="731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Assumption Elicitation</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Identification Strategy</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Estimation/Inference</a:t>
          </a:r>
        </a:p>
      </dsp:txBody>
      <dsp:txXfrm>
        <a:off x="6934995" y="3765356"/>
        <a:ext cx="1409966" cy="668802"/>
      </dsp:txXfrm>
    </dsp:sp>
    <dsp:sp modelId="{8D54A50D-DDC6-4464-B2F6-8D97B7F55E96}">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Interpretation/Policy Recommendations</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Sensitivity Analysis</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Active data collection</a:t>
          </a:r>
        </a:p>
      </dsp:txBody>
      <dsp:txXfrm>
        <a:off x="3847038" y="677400"/>
        <a:ext cx="1409966" cy="6688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Assumption Elicitation</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Identification Strategy</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Estimation/Inference</a:t>
          </a:r>
        </a:p>
      </dsp:txBody>
      <dsp:txXfrm>
        <a:off x="6934995" y="3765356"/>
        <a:ext cx="1409966" cy="668802"/>
      </dsp:txXfrm>
    </dsp:sp>
    <dsp:sp modelId="{8D54A50D-DDC6-4464-B2F6-8D97B7F55E96}">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Interpretation/Policy Recommendations</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Sensitivity Analysis</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Active data collection</a:t>
          </a:r>
        </a:p>
      </dsp:txBody>
      <dsp:txXfrm>
        <a:off x="3847038" y="677400"/>
        <a:ext cx="1409966" cy="6688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81A52-F27A-42F1-875D-A7F4A4A595B1}" type="datetimeFigureOut">
              <a:rPr lang="en-US" smtClean="0"/>
              <a:t>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F6D55-28B4-4450-8EAF-05B5216D5DB6}" type="slidenum">
              <a:rPr lang="en-US" smtClean="0"/>
              <a:t>‹#›</a:t>
            </a:fld>
            <a:endParaRPr lang="en-US"/>
          </a:p>
        </p:txBody>
      </p:sp>
    </p:spTree>
    <p:extLst>
      <p:ext uri="{BB962C8B-B14F-4D97-AF65-F5344CB8AC3E}">
        <p14:creationId xmlns:p14="http://schemas.microsoft.com/office/powerpoint/2010/main" val="403850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1</a:t>
            </a:fld>
            <a:endParaRPr lang="en-US"/>
          </a:p>
        </p:txBody>
      </p:sp>
    </p:spTree>
    <p:extLst>
      <p:ext uri="{BB962C8B-B14F-4D97-AF65-F5344CB8AC3E}">
        <p14:creationId xmlns:p14="http://schemas.microsoft.com/office/powerpoint/2010/main" val="3965787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what TripAdvisor did.</a:t>
            </a:r>
          </a:p>
          <a:p>
            <a:pPr marL="171450" indent="-171450">
              <a:buFont typeface="Arial" panose="020B0604020202020204" pitchFamily="34" charset="0"/>
              <a:buChar char="•"/>
            </a:pPr>
            <a:r>
              <a:rPr lang="en-US" dirty="0"/>
              <a:t>They run a recommendation A/B test, where for a random half of 4 million users, they enabled an easier sign-up process.</a:t>
            </a:r>
          </a:p>
          <a:p>
            <a:pPr marL="171450" indent="-171450">
              <a:buFont typeface="Arial" panose="020B0604020202020204" pitchFamily="34" charset="0"/>
              <a:buChar char="•"/>
            </a:pPr>
            <a:r>
              <a:rPr lang="en-US" dirty="0"/>
              <a:t>Easier sign-up incentivizes membership. </a:t>
            </a:r>
          </a:p>
          <a:p>
            <a:pPr marL="171450" indent="-171450">
              <a:buFont typeface="Arial" panose="020B0604020202020204" pitchFamily="34" charset="0"/>
              <a:buChar char="•"/>
            </a:pPr>
            <a:r>
              <a:rPr lang="en-US" dirty="0"/>
              <a:t>After the experiment we observe for each user:</a:t>
            </a:r>
          </a:p>
          <a:p>
            <a:pPr marL="685800" lvl="1" indent="-228600">
              <a:buAutoNum type="arabicParenR"/>
            </a:pPr>
            <a:r>
              <a:rPr lang="en-US" dirty="0"/>
              <a:t>Whether the easier sign-up process was enabled</a:t>
            </a:r>
          </a:p>
          <a:p>
            <a:pPr marL="685800" lvl="1" indent="-228600">
              <a:buAutoNum type="arabicParenR"/>
            </a:pPr>
            <a:r>
              <a:rPr lang="en-US" dirty="0"/>
              <a:t>Several characteristics of the user, such as prior history on the platform or geolocation</a:t>
            </a:r>
          </a:p>
          <a:p>
            <a:pPr marL="685800" lvl="1" indent="-228600">
              <a:buAutoNum type="arabicParenR"/>
            </a:pPr>
            <a:r>
              <a:rPr lang="en-US" dirty="0"/>
              <a:t>Whether the user ended up becoming a member, in other words, whether they took the treatment</a:t>
            </a:r>
          </a:p>
          <a:p>
            <a:pPr marL="685800" lvl="1" indent="-228600">
              <a:buAutoNum type="arabicParenR"/>
            </a:pPr>
            <a:r>
              <a:rPr lang="en-US" dirty="0"/>
              <a:t>And the outcome of interest, which in this case was chosen as the number of visits in the next 14 days.</a:t>
            </a:r>
          </a:p>
          <a:p>
            <a:endParaRPr lang="en-US" dirty="0"/>
          </a:p>
          <a:p>
            <a:r>
              <a:rPr lang="en-US" dirty="0"/>
              <a:t>3.20 – 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16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then wanted to analyze these data with instrumental variable methods</a:t>
            </a:r>
          </a:p>
          <a:p>
            <a:pPr marL="171450" indent="-171450">
              <a:buFont typeface="Arial" panose="020B0604020202020204" pitchFamily="34" charset="0"/>
              <a:buChar char="•"/>
            </a:pPr>
            <a:r>
              <a:rPr lang="en-US" dirty="0"/>
              <a:t>The starting point of the methodological part of the work, was that typical IV methods do not account for complex effect or compliance heterogeneity.</a:t>
            </a:r>
          </a:p>
          <a:p>
            <a:pPr marL="171450" indent="-171450">
              <a:buFont typeface="Arial" panose="020B0604020202020204" pitchFamily="34" charset="0"/>
              <a:buChar char="•"/>
            </a:pPr>
            <a:r>
              <a:rPr lang="en-US" dirty="0"/>
              <a:t>Not accounting correctly how compliance and treatment effect vary with observable characteristics can lead to biased effect estimates.</a:t>
            </a:r>
          </a:p>
          <a:p>
            <a:pPr marL="171450" indent="-171450">
              <a:buFont typeface="Arial" panose="020B0604020202020204" pitchFamily="34" charset="0"/>
              <a:buChar char="•"/>
            </a:pPr>
            <a:r>
              <a:rPr lang="en-US" dirty="0"/>
              <a:t>For instance, if people who look like X, both comply more and the treatment has a larger effect on them, then we run the risk of estimating effects with an upwards bias.</a:t>
            </a:r>
          </a:p>
          <a:p>
            <a:pPr marL="171450" indent="-171450">
              <a:buFont typeface="Arial" panose="020B0604020202020204" pitchFamily="34" charset="0"/>
              <a:buChar char="•"/>
            </a:pPr>
            <a:r>
              <a:rPr lang="en-US" dirty="0"/>
              <a:t>Moreover, in this setting, we were not just interested in estimating an average effect but estimating how the effect varies with observable characteristics was of primary interest, as the goal was to potentially deploy a personalized policy.</a:t>
            </a:r>
          </a:p>
          <a:p>
            <a:pPr marL="171450" indent="-171450">
              <a:buFont typeface="Arial" panose="020B0604020202020204" pitchFamily="34" charset="0"/>
              <a:buChar char="•"/>
            </a:pPr>
            <a:r>
              <a:rPr lang="en-US" dirty="0"/>
              <a:t>Thus we need to be able to estimate from our data, flexible statistical models that answer the following two questions:</a:t>
            </a:r>
          </a:p>
          <a:p>
            <a:pPr marL="628650" lvl="1" indent="-171450">
              <a:buFont typeface="Arial" panose="020B0604020202020204" pitchFamily="34" charset="0"/>
              <a:buChar char="•"/>
            </a:pPr>
            <a:r>
              <a:rPr lang="en-US" dirty="0"/>
              <a:t>Given observed characteristics X, what is the probability of compliance</a:t>
            </a:r>
          </a:p>
          <a:p>
            <a:pPr marL="628650" lvl="1" indent="-171450">
              <a:buFont typeface="Arial" panose="020B0604020202020204" pitchFamily="34" charset="0"/>
              <a:buChar char="•"/>
            </a:pPr>
            <a:r>
              <a:rPr lang="en-US" dirty="0"/>
              <a:t>Given observed characteristics X, what is the effect of the treatment</a:t>
            </a:r>
          </a:p>
          <a:p>
            <a:pPr marL="171450" lvl="0" indent="-171450">
              <a:buFont typeface="Arial" panose="020B0604020202020204" pitchFamily="34" charset="0"/>
              <a:buChar char="•"/>
            </a:pPr>
            <a:r>
              <a:rPr lang="en-US" dirty="0"/>
              <a:t>These two questions I believe are representative of the two major reasons why there is a need to estimate flexible statistical models in policy problems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4 - 5</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27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original problem: can we decompose the IV estimation problem into a sequence of prediction problems that we can address with Machine learning and leverage this statistical power?</a:t>
            </a:r>
          </a:p>
          <a:p>
            <a:endParaRPr lang="en-US" dirty="0"/>
          </a:p>
          <a:p>
            <a:r>
              <a:rPr lang="en-US" dirty="0"/>
              <a:t>8-8.10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22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08000"/>
            <a:ext cx="5486400" cy="3086100"/>
          </a:xfrm>
        </p:spPr>
      </p:sp>
      <p:sp>
        <p:nvSpPr>
          <p:cNvPr id="3" name="Notes Placeholder 2"/>
          <p:cNvSpPr>
            <a:spLocks noGrp="1"/>
          </p:cNvSpPr>
          <p:nvPr>
            <p:ph type="body" idx="1"/>
          </p:nvPr>
        </p:nvSpPr>
        <p:spPr>
          <a:xfrm>
            <a:off x="685800" y="3685632"/>
            <a:ext cx="5486400" cy="3600450"/>
          </a:xfrm>
        </p:spPr>
        <p:txBody>
          <a:bodyPr/>
          <a:lstStyle/>
          <a:p>
            <a:r>
              <a:rPr lang="en-US" dirty="0"/>
              <a:t>Here is one way to achieve this:</a:t>
            </a:r>
          </a:p>
          <a:p>
            <a:pPr marL="171450" indent="-171450">
              <a:buFont typeface="Arial" panose="020B0604020202020204" pitchFamily="34" charset="0"/>
              <a:buChar char="•"/>
            </a:pPr>
            <a:r>
              <a:rPr lang="en-US" dirty="0"/>
              <a:t>First, we need to estimate the following two quantities for each user type X</a:t>
            </a:r>
          </a:p>
          <a:p>
            <a:pPr marL="628650" lvl="1" indent="-171450">
              <a:buFont typeface="Arial" panose="020B0604020202020204" pitchFamily="34" charset="0"/>
              <a:buChar char="•"/>
            </a:pPr>
            <a:r>
              <a:rPr lang="en-US" dirty="0"/>
              <a:t>The first is known as the compliance score and corresponds to the “unconfounded” or “exogenous” variation in the probability of treatment that is induced by the instrument</a:t>
            </a:r>
          </a:p>
          <a:p>
            <a:pPr marL="628650" lvl="1" indent="-171450">
              <a:buFont typeface="Arial" panose="020B0604020202020204" pitchFamily="34" charset="0"/>
              <a:buChar char="•"/>
            </a:pPr>
            <a:r>
              <a:rPr lang="en-US" dirty="0"/>
              <a:t>This corresponds to the difference between two prediction problems: the first predicts the probability of treatment conditional on the instrument and the user characteristics and the second predicts the probability of treatment simply based on user characteristics irrespective of instrument</a:t>
            </a:r>
          </a:p>
          <a:p>
            <a:pPr marL="628650" lvl="1" indent="-171450">
              <a:buFont typeface="Arial" panose="020B0604020202020204" pitchFamily="34" charset="0"/>
              <a:buChar char="•"/>
            </a:pPr>
            <a:r>
              <a:rPr lang="en-US" dirty="0"/>
              <a:t>The second is the residual outcome: which is the variation in </a:t>
            </a:r>
            <a:r>
              <a:rPr lang="en-US"/>
              <a:t>the outcome </a:t>
            </a:r>
            <a:r>
              <a:rPr lang="en-US" dirty="0"/>
              <a:t>that is not explained by the user type</a:t>
            </a:r>
          </a:p>
          <a:p>
            <a:pPr marL="628650" lvl="1" indent="-171450">
              <a:buFont typeface="Arial" panose="020B0604020202020204" pitchFamily="34" charset="0"/>
              <a:buChar char="•"/>
            </a:pPr>
            <a:r>
              <a:rPr lang="en-US" dirty="0"/>
              <a:t>This corresponds to the difference between the outcome and the output of another prediction problem that predicts the outcome based on the user type</a:t>
            </a:r>
          </a:p>
          <a:p>
            <a:pPr marL="171450" indent="-171450">
              <a:buFont typeface="Arial" panose="020B0604020202020204" pitchFamily="34" charset="0"/>
              <a:buChar char="•"/>
            </a:pPr>
            <a:r>
              <a:rPr lang="en-US" dirty="0"/>
              <a:t>Thus we can use ML to solve all these prediction problems</a:t>
            </a:r>
          </a:p>
          <a:p>
            <a:pPr marL="171450" indent="-171450">
              <a:buFont typeface="Arial" panose="020B0604020202020204" pitchFamily="34" charset="0"/>
              <a:buChar char="•"/>
            </a:pPr>
            <a:r>
              <a:rPr lang="en-US" dirty="0"/>
              <a:t>Finally, for each user type X, the effect of the treatment is the correlation between the unexplained variation in the outcome and the exogenous variation in the treatment</a:t>
            </a:r>
          </a:p>
          <a:p>
            <a:pPr marL="171450" indent="-171450">
              <a:buFont typeface="Arial" panose="020B0604020202020204" pitchFamily="34" charset="0"/>
              <a:buChar char="•"/>
            </a:pPr>
            <a:r>
              <a:rPr lang="en-US" dirty="0"/>
              <a:t>Thus estimating the heterogeneous effect can be framed as, yet another prediction problem, where</a:t>
            </a:r>
          </a:p>
          <a:p>
            <a:pPr marL="628650" lvl="1" indent="-171450">
              <a:buFont typeface="Arial" panose="020B0604020202020204" pitchFamily="34" charset="0"/>
              <a:buChar char="•"/>
            </a:pPr>
            <a:r>
              <a:rPr lang="en-US" dirty="0"/>
              <a:t>we want to predict the unexplained variation in the outcome</a:t>
            </a:r>
          </a:p>
          <a:p>
            <a:pPr marL="628650" lvl="1" indent="-171450">
              <a:buFont typeface="Arial" panose="020B0604020202020204" pitchFamily="34" charset="0"/>
              <a:buChar char="•"/>
            </a:pPr>
            <a:r>
              <a:rPr lang="en-US" dirty="0"/>
              <a:t>From the exogenous variation in the treatment induced by the instrument</a:t>
            </a:r>
          </a:p>
          <a:p>
            <a:pPr marL="628650" lvl="1" indent="-171450">
              <a:buFont typeface="Arial" panose="020B0604020202020204" pitchFamily="34" charset="0"/>
              <a:buChar char="•"/>
            </a:pPr>
            <a:r>
              <a:rPr lang="en-US" dirty="0"/>
              <a:t>Using a linear model whose coefficient can vary with the user type</a:t>
            </a:r>
          </a:p>
          <a:p>
            <a:pPr marL="171450" indent="-171450">
              <a:buFont typeface="Arial" panose="020B0604020202020204" pitchFamily="34" charset="0"/>
              <a:buChar char="•"/>
            </a:pPr>
            <a:r>
              <a:rPr lang="en-US" dirty="0"/>
              <a:t>Hence, we can use ML for this problem too. </a:t>
            </a:r>
          </a:p>
          <a:p>
            <a:pPr marL="171450" indent="-171450">
              <a:buFont typeface="Arial" panose="020B0604020202020204" pitchFamily="34" charset="0"/>
              <a:buChar char="•"/>
            </a:pPr>
            <a:r>
              <a:rPr lang="en-US" dirty="0"/>
              <a:t>Therefore we have decomposed heterogeneous effect estimation in recommendation A/B tests into a sequence of prediction problems that can be solved by machine learning methods.</a:t>
            </a:r>
          </a:p>
          <a:p>
            <a:r>
              <a:rPr lang="en-US" dirty="0"/>
              <a:t>8.10 - 10</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74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45428"/>
          </a:xfrm>
        </p:spPr>
        <p:txBody>
          <a:bodyPr/>
          <a:lstStyle/>
          <a:p>
            <a:pPr marL="171450" indent="-171450">
              <a:buFont typeface="Arial" panose="020B0604020202020204" pitchFamily="34" charset="0"/>
              <a:buChar char="•"/>
            </a:pPr>
            <a:r>
              <a:rPr lang="en-US" dirty="0"/>
              <a:t>However, when using ML methods to solve prediction problems, instead of more traditional approaches, there are some additional points of caution</a:t>
            </a:r>
          </a:p>
          <a:p>
            <a:pPr marL="171450" indent="-171450">
              <a:buFont typeface="Arial" panose="020B0604020202020204" pitchFamily="34" charset="0"/>
              <a:buChar char="•"/>
            </a:pPr>
            <a:r>
              <a:rPr lang="en-US" dirty="0"/>
              <a:t>First, if we want to use ML in a black-box manner, then the only requirement we should expect the ML model to satisfy is a small prediction error on average, on data coming from the same distribution as the training data.</a:t>
            </a:r>
          </a:p>
          <a:p>
            <a:pPr marL="628650" lvl="1" indent="-171450">
              <a:buFont typeface="Arial" panose="020B0604020202020204" pitchFamily="34" charset="0"/>
              <a:buChar char="•"/>
            </a:pPr>
            <a:r>
              <a:rPr lang="en-US" dirty="0"/>
              <a:t>It turns out that the recipe we outlined in the previous slides does satisfy this property</a:t>
            </a:r>
          </a:p>
          <a:p>
            <a:pPr marL="171450" indent="-171450">
              <a:buFont typeface="Arial" panose="020B0604020202020204" pitchFamily="34" charset="0"/>
              <a:buChar char="•"/>
            </a:pPr>
            <a:r>
              <a:rPr lang="en-US" dirty="0"/>
              <a:t>Second, as already mentioned ML methods typically equally balance bias and variance. </a:t>
            </a:r>
          </a:p>
          <a:p>
            <a:pPr marL="628650" lvl="1" indent="-171450">
              <a:buFont typeface="Arial" panose="020B0604020202020204" pitchFamily="34" charset="0"/>
              <a:buChar char="•"/>
            </a:pPr>
            <a:r>
              <a:rPr lang="en-US" dirty="0"/>
              <a:t>This can lead to biased causal effect estimates and erroneous p-values when performing hypothesis testing</a:t>
            </a:r>
          </a:p>
          <a:p>
            <a:pPr marL="171450" indent="-171450">
              <a:buFont typeface="Arial" panose="020B0604020202020204" pitchFamily="34" charset="0"/>
              <a:buChar char="•"/>
            </a:pPr>
            <a:r>
              <a:rPr lang="en-US" dirty="0"/>
              <a:t>Third, many times these prediction problems that we decomposed our problem into, can be much more complex statistically, than the quantity that we care about; </a:t>
            </a:r>
          </a:p>
          <a:p>
            <a:pPr marL="628650" lvl="1" indent="-171450">
              <a:buFont typeface="Arial" panose="020B0604020202020204" pitchFamily="34" charset="0"/>
              <a:buChar char="•"/>
            </a:pPr>
            <a:r>
              <a:rPr lang="en-US" dirty="0"/>
              <a:t>for instance we might only care about an average effect, which is a single scalar, whilst we are asked to estimate a more complex function of how the effect and the compliance varies with user characteristics.</a:t>
            </a:r>
          </a:p>
          <a:p>
            <a:pPr marL="628650" lvl="1" indent="-171450">
              <a:buFont typeface="Arial" panose="020B0604020202020204" pitchFamily="34" charset="0"/>
              <a:buChar char="•"/>
            </a:pPr>
            <a:r>
              <a:rPr lang="en-US" dirty="0"/>
              <a:t>So optimally, we would want the estimation error in the final causal model to be robust to estimation errors in all the auxiliary prediction problems that we had to estimate.</a:t>
            </a:r>
          </a:p>
          <a:p>
            <a:pPr marL="171450" indent="-171450">
              <a:buFont typeface="Arial" panose="020B0604020202020204" pitchFamily="34" charset="0"/>
              <a:buChar char="•"/>
            </a:pPr>
            <a:r>
              <a:rPr lang="en-US" dirty="0"/>
              <a:t>These last two properties are questionable for the method in the previous slide.</a:t>
            </a:r>
          </a:p>
          <a:p>
            <a:endParaRPr lang="en-US" dirty="0"/>
          </a:p>
          <a:p>
            <a:r>
              <a:rPr lang="en-US" dirty="0"/>
              <a:t>10 - 11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02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techniques from econometrics and, in particular, semi-parametric inference, can save the day</a:t>
            </a:r>
          </a:p>
          <a:p>
            <a:pPr marL="171450" indent="-171450">
              <a:buFont typeface="Arial" panose="020B0604020202020204" pitchFamily="34" charset="0"/>
              <a:buChar char="•"/>
            </a:pPr>
            <a:r>
              <a:rPr lang="en-US" dirty="0"/>
              <a:t>We can use the idea of debiasing, to remove the heavy dependence on the bias introduced by these first stage ML models</a:t>
            </a:r>
          </a:p>
          <a:p>
            <a:pPr marL="171450" indent="-171450">
              <a:buFont typeface="Arial" panose="020B0604020202020204" pitchFamily="34" charset="0"/>
              <a:buChar char="•"/>
            </a:pPr>
            <a:r>
              <a:rPr lang="en-US" dirty="0"/>
              <a:t>We are essentially adding a random correction term to our current estimate of the causal effect, which should be mean zero; had our ML estimates been unbiased; but which otherwise corrects the bias.</a:t>
            </a:r>
          </a:p>
          <a:p>
            <a:pPr marL="171450" indent="-171450">
              <a:buFont typeface="Arial" panose="020B0604020202020204" pitchFamily="34" charset="0"/>
              <a:buChar char="•"/>
            </a:pPr>
            <a:r>
              <a:rPr lang="en-US" dirty="0"/>
              <a:t>Then we can construct a more accurate heterogeneous effect model by solving another prediction problem where we try to predict this random “debiased” effect from the user characteristics</a:t>
            </a:r>
          </a:p>
          <a:p>
            <a:pPr marL="171450" indent="-171450">
              <a:buFont typeface="Arial" panose="020B0604020202020204" pitchFamily="34" charset="0"/>
              <a:buChar char="•"/>
            </a:pPr>
            <a:r>
              <a:rPr lang="en-US" dirty="0"/>
              <a:t>We can then show, mathematically, that the estimation error of this new causal model is robust to errors in the auxiliary first stage models</a:t>
            </a:r>
          </a:p>
          <a:p>
            <a:pPr marL="171450" indent="-171450">
              <a:buFont typeface="Arial" panose="020B0604020202020204" pitchFamily="34" charset="0"/>
              <a:buChar char="•"/>
            </a:pPr>
            <a:r>
              <a:rPr lang="en-US" dirty="0"/>
              <a:t>This builds upon a recent statistical framework that we proposed in these two works that combines ideas from semi-parametric inference in econometrics and machine learning theory.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dirty="0"/>
              <a:t>11 - 12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470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in most policy problems, we don’t only care about small estimation error, but also inference; the ability to attach a confidence level to our predictions</a:t>
            </a:r>
          </a:p>
          <a:p>
            <a:pPr marL="171450" indent="-171450">
              <a:buFont typeface="Arial" panose="020B0604020202020204" pitchFamily="34" charset="0"/>
              <a:buChar char="•"/>
            </a:pPr>
            <a:r>
              <a:rPr lang="en-US" dirty="0"/>
              <a:t>It turns out that this debiasing idea helps in this direction too</a:t>
            </a:r>
          </a:p>
          <a:p>
            <a:pPr marL="171450" indent="-171450">
              <a:buFont typeface="Arial" panose="020B0604020202020204" pitchFamily="34" charset="0"/>
              <a:buChar char="•"/>
            </a:pPr>
            <a:r>
              <a:rPr lang="en-US" dirty="0"/>
              <a:t>Of course if we use an arbitrary ML method for the final estimation step, then most times we won’t be able to argue about uncertainty</a:t>
            </a:r>
          </a:p>
          <a:p>
            <a:pPr marL="171450" indent="-171450">
              <a:buFont typeface="Arial" panose="020B0604020202020204" pitchFamily="34" charset="0"/>
              <a:buChar char="•"/>
            </a:pPr>
            <a:r>
              <a:rPr lang="en-US" dirty="0"/>
              <a:t>However, there has been a surge of recent theoretical developments that adapt machine learning methods in manners that allow for confidence interval construction </a:t>
            </a:r>
          </a:p>
          <a:p>
            <a:pPr marL="171450" indent="-171450">
              <a:buFont typeface="Arial" panose="020B0604020202020204" pitchFamily="34" charset="0"/>
              <a:buChar char="•"/>
            </a:pPr>
            <a:r>
              <a:rPr lang="en-US" dirty="0"/>
              <a:t>These adaptations typically change the ML method so as to penalize bias more than variance in this balancing act, while still maintaining the data-adaptive properties of ML estimators and bypassing the curse of dimensionality</a:t>
            </a:r>
          </a:p>
          <a:p>
            <a:pPr marL="171450" indent="-171450">
              <a:buFont typeface="Arial" panose="020B0604020202020204" pitchFamily="34" charset="0"/>
              <a:buChar char="•"/>
            </a:pPr>
            <a:r>
              <a:rPr lang="en-US" dirty="0"/>
              <a:t>For instance, we can use variants of random forests developed by the seminal works of Athey and Wager and </a:t>
            </a:r>
            <a:r>
              <a:rPr lang="en-US" dirty="0" err="1"/>
              <a:t>Mentch</a:t>
            </a:r>
            <a:r>
              <a:rPr lang="en-US" dirty="0"/>
              <a:t> and Hooker, that allow for confidence interval construction; </a:t>
            </a:r>
          </a:p>
          <a:p>
            <a:pPr marL="171450" indent="-171450">
              <a:buFont typeface="Arial" panose="020B0604020202020204" pitchFamily="34" charset="0"/>
              <a:buChar char="•"/>
            </a:pPr>
            <a:r>
              <a:rPr lang="en-US" dirty="0"/>
              <a:t>Moreover, as we show in a recent work these variants can provably adapt to the unknown number of relevant features and provide valid non-parametric inference in high-dimensional settings</a:t>
            </a:r>
          </a:p>
          <a:p>
            <a:endParaRPr lang="en-US" dirty="0"/>
          </a:p>
          <a:p>
            <a:r>
              <a:rPr lang="en-US" dirty="0"/>
              <a:t>12 - 13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0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these modifications we have also addressed these last two points of caution.</a:t>
            </a:r>
          </a:p>
          <a:p>
            <a:endParaRPr lang="en-US" dirty="0"/>
          </a:p>
          <a:p>
            <a:r>
              <a:rPr lang="en-US" dirty="0"/>
              <a:t>13- 13.10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788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Going back to our TripAdvisor problem</a:t>
            </a:r>
          </a:p>
          <a:p>
            <a:pPr marL="171450" indent="-171450">
              <a:buFont typeface="Arial" panose="020B0604020202020204" pitchFamily="34" charset="0"/>
              <a:buChar char="•"/>
            </a:pPr>
            <a:r>
              <a:rPr lang="en-US" dirty="0"/>
              <a:t>We applied these methods to the data from the recommendation A/B test</a:t>
            </a:r>
          </a:p>
          <a:p>
            <a:pPr marL="171450" indent="-171450">
              <a:buFont typeface="Arial" panose="020B0604020202020204" pitchFamily="34" charset="0"/>
              <a:buChar char="•"/>
            </a:pPr>
            <a:r>
              <a:rPr lang="en-US" dirty="0"/>
              <a:t>The high level empirical findings were that</a:t>
            </a:r>
          </a:p>
          <a:p>
            <a:pPr marL="628650" lvl="1" indent="-171450">
              <a:buFont typeface="Arial" panose="020B0604020202020204" pitchFamily="34" charset="0"/>
              <a:buChar char="•"/>
            </a:pPr>
            <a:r>
              <a:rPr lang="en-US" dirty="0"/>
              <a:t>There was large effect heterogeneity based on which pages the user had recently visited and from which platform they accessed the webpage</a:t>
            </a:r>
          </a:p>
          <a:p>
            <a:pPr marL="628650" lvl="1" indent="-171450">
              <a:buFont typeface="Arial" panose="020B0604020202020204" pitchFamily="34" charset="0"/>
              <a:buChar char="•"/>
            </a:pPr>
            <a:r>
              <a:rPr lang="en-US" dirty="0"/>
              <a:t>These results enabled better targeting of the user population and improvements of the membership offering for user segments with small effect</a:t>
            </a:r>
          </a:p>
          <a:p>
            <a:endParaRPr lang="en-US" dirty="0"/>
          </a:p>
          <a:p>
            <a:r>
              <a:rPr lang="en-US" dirty="0"/>
              <a:t>13.10 - 14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81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also incorporated the method outlined into our more general-purpose open source package for the estimation of heterogeneous treatment effects using machine learning and you can easily try it out on your problem.</a:t>
            </a:r>
          </a:p>
          <a:p>
            <a:endParaRPr lang="en-US" dirty="0"/>
          </a:p>
          <a:p>
            <a:r>
              <a:rPr lang="en-US" dirty="0"/>
              <a:t>14.40-15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37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4</a:t>
            </a:fld>
            <a:endParaRPr lang="en-US"/>
          </a:p>
        </p:txBody>
      </p:sp>
    </p:spTree>
    <p:extLst>
      <p:ext uri="{BB962C8B-B14F-4D97-AF65-F5344CB8AC3E}">
        <p14:creationId xmlns:p14="http://schemas.microsoft.com/office/powerpoint/2010/main" val="221494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67</a:t>
            </a:fld>
            <a:endParaRPr lang="en-US"/>
          </a:p>
        </p:txBody>
      </p:sp>
    </p:spTree>
    <p:extLst>
      <p:ext uri="{BB962C8B-B14F-4D97-AF65-F5344CB8AC3E}">
        <p14:creationId xmlns:p14="http://schemas.microsoft.com/office/powerpoint/2010/main" val="194591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4A00-D55F-5223-E600-224D45542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CF8F7-64BC-A996-78D0-C9939E5D1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0605E-28FC-07AA-365F-47F257503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08AB62-767A-524F-4C51-BF39F8641529}"/>
              </a:ext>
            </a:extLst>
          </p:cNvPr>
          <p:cNvSpPr>
            <a:spLocks noGrp="1"/>
          </p:cNvSpPr>
          <p:nvPr>
            <p:ph type="sldNum" sz="quarter" idx="5"/>
          </p:nvPr>
        </p:nvSpPr>
        <p:spPr/>
        <p:txBody>
          <a:bodyPr/>
          <a:lstStyle/>
          <a:p>
            <a:fld id="{03FF6D55-28B4-4450-8EAF-05B5216D5DB6}" type="slidenum">
              <a:rPr lang="en-US" smtClean="0"/>
              <a:t>68</a:t>
            </a:fld>
            <a:endParaRPr lang="en-US"/>
          </a:p>
        </p:txBody>
      </p:sp>
    </p:spTree>
    <p:extLst>
      <p:ext uri="{BB962C8B-B14F-4D97-AF65-F5344CB8AC3E}">
        <p14:creationId xmlns:p14="http://schemas.microsoft.com/office/powerpoint/2010/main" val="429257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6</a:t>
            </a:fld>
            <a:endParaRPr lang="en-US"/>
          </a:p>
        </p:txBody>
      </p:sp>
    </p:spTree>
    <p:extLst>
      <p:ext uri="{BB962C8B-B14F-4D97-AF65-F5344CB8AC3E}">
        <p14:creationId xmlns:p14="http://schemas.microsoft.com/office/powerpoint/2010/main" val="184102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TripAdvisor, we wanted to answer the following problem:</a:t>
            </a:r>
          </a:p>
          <a:p>
            <a:pPr marL="171450" indent="-171450">
              <a:buFont typeface="Arial" panose="020B0604020202020204" pitchFamily="34" charset="0"/>
              <a:buChar char="•"/>
            </a:pPr>
            <a:r>
              <a:rPr lang="en-US" dirty="0"/>
              <a:t>what is the causal effect of becoming a member on TripAdvisor on downstream activity on the webpage and </a:t>
            </a:r>
          </a:p>
          <a:p>
            <a:pPr marL="171450" indent="-171450">
              <a:buFont typeface="Arial" panose="020B0604020202020204" pitchFamily="34" charset="0"/>
              <a:buChar char="•"/>
            </a:pPr>
            <a:r>
              <a:rPr lang="en-US" dirty="0"/>
              <a:t>how does that effect vary with observable characteristics of the user</a:t>
            </a:r>
          </a:p>
          <a:p>
            <a:pPr marL="171450" indent="-171450">
              <a:buFont typeface="Arial" panose="020B0604020202020204" pitchFamily="34" charset="0"/>
              <a:buChar char="•"/>
            </a:pPr>
            <a:r>
              <a:rPr lang="en-US" dirty="0"/>
              <a:t>An answer to this problem can be useful to understand the quality of the membership offering, make improvements and target segments of the user base to incentivize membership. </a:t>
            </a:r>
          </a:p>
          <a:p>
            <a:pPr marL="171450" indent="-171450">
              <a:buFont typeface="Arial" panose="020B0604020202020204" pitchFamily="34" charset="0"/>
              <a:buChar char="•"/>
            </a:pPr>
            <a:endParaRPr lang="en-US" dirty="0"/>
          </a:p>
          <a:p>
            <a:r>
              <a:rPr lang="en-US" dirty="0"/>
              <a:t>1.10-1.30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21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standard approach that the tech industry takes to address such questions is to run an A/B test.</a:t>
            </a:r>
          </a:p>
          <a:p>
            <a:pPr marL="171450" indent="-171450">
              <a:buFont typeface="Arial" panose="020B0604020202020204" pitchFamily="34" charset="0"/>
              <a:buChar char="•"/>
            </a:pPr>
            <a:r>
              <a:rPr lang="en-US" dirty="0"/>
              <a:t>Unfortunately, an A/B test is not feasible here, since we cannot enforce the treatment. </a:t>
            </a:r>
          </a:p>
          <a:p>
            <a:pPr marL="171450" indent="-171450">
              <a:buFont typeface="Arial" panose="020B0604020202020204" pitchFamily="34" charset="0"/>
              <a:buChar char="•"/>
            </a:pPr>
            <a:r>
              <a:rPr lang="en-US" dirty="0"/>
              <a:t>We cannot take a random half of the users and make them members. </a:t>
            </a:r>
          </a:p>
          <a:p>
            <a:pPr marL="171450" indent="-171450">
              <a:buFont typeface="Arial" panose="020B0604020202020204" pitchFamily="34" charset="0"/>
              <a:buChar char="•"/>
            </a:pPr>
            <a:r>
              <a:rPr lang="en-US" dirty="0"/>
              <a:t>Membership is an action that requires user engagement. </a:t>
            </a:r>
          </a:p>
          <a:p>
            <a:endParaRPr lang="en-US" dirty="0"/>
          </a:p>
          <a:p>
            <a:r>
              <a:rPr lang="en-US" dirty="0"/>
              <a:t>1.30 - 2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1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a problem that many companies are facing: </a:t>
            </a:r>
          </a:p>
          <a:p>
            <a:pPr marL="628650" lvl="1" indent="-171450">
              <a:buFont typeface="Arial" panose="020B0604020202020204" pitchFamily="34" charset="0"/>
              <a:buChar char="•"/>
            </a:pPr>
            <a:r>
              <a:rPr lang="en-US" dirty="0"/>
              <a:t>when optimizing a service, many times you want to understand the causal effects of actions that involve user engagement.</a:t>
            </a:r>
          </a:p>
          <a:p>
            <a:endParaRPr lang="en-US" dirty="0"/>
          </a:p>
          <a:p>
            <a:r>
              <a:rPr lang="en-US" dirty="0"/>
              <a:t>2 – 2.10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4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one cannot run a traditional A/B test, we can still run a “recommendation A/B test”:</a:t>
            </a:r>
          </a:p>
          <a:p>
            <a:pPr marL="628650" lvl="1" indent="-171450">
              <a:buFont typeface="Arial" panose="020B0604020202020204" pitchFamily="34" charset="0"/>
              <a:buChar char="•"/>
            </a:pPr>
            <a:r>
              <a:rPr lang="en-US" dirty="0"/>
              <a:t>we can recommend or create extra incentives for a random half of users to take the action or treatment.</a:t>
            </a:r>
          </a:p>
          <a:p>
            <a:pPr marL="171450" indent="-171450">
              <a:buFont typeface="Arial" panose="020B0604020202020204" pitchFamily="34" charset="0"/>
              <a:buChar char="•"/>
            </a:pPr>
            <a:r>
              <a:rPr lang="en-US" dirty="0"/>
              <a:t>For example in the TripAdvisor problem we can enable an easier sign-up flow process for a random half of the users.</a:t>
            </a:r>
          </a:p>
          <a:p>
            <a:endParaRPr lang="en-US" dirty="0"/>
          </a:p>
          <a:p>
            <a:r>
              <a:rPr lang="en-US" dirty="0"/>
              <a:t>2.10-2.30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40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recommendation A/B tests pose an extra difficulty as compared to standard A/B tests.</a:t>
            </a:r>
          </a:p>
          <a:p>
            <a:pPr marL="171450" indent="-171450">
              <a:buFont typeface="Arial" panose="020B0604020202020204" pitchFamily="34" charset="0"/>
              <a:buChar char="•"/>
            </a:pPr>
            <a:r>
              <a:rPr lang="en-US" dirty="0"/>
              <a:t>The fact that users choose themselves to comply or not with the recommendation, leads to potential unobserved confounding</a:t>
            </a:r>
          </a:p>
          <a:p>
            <a:pPr marL="171450" indent="-171450">
              <a:buFont typeface="Arial" panose="020B0604020202020204" pitchFamily="34" charset="0"/>
              <a:buChar char="•"/>
            </a:pPr>
            <a:r>
              <a:rPr lang="en-US" dirty="0"/>
              <a:t>Hence, we run the risk of getting biased estimates if we treat the resulting data as if they came from a classical A/B test.</a:t>
            </a:r>
          </a:p>
          <a:p>
            <a:endParaRPr lang="en-US" dirty="0"/>
          </a:p>
          <a:p>
            <a:r>
              <a:rPr lang="en-US" dirty="0"/>
              <a:t>2.30-2.50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29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where econometric techniques can prove very useful. </a:t>
            </a:r>
          </a:p>
          <a:p>
            <a:pPr marL="171450" indent="-171450">
              <a:buFont typeface="Arial" panose="020B0604020202020204" pitchFamily="34" charset="0"/>
              <a:buChar char="•"/>
            </a:pPr>
            <a:r>
              <a:rPr lang="en-US" dirty="0"/>
              <a:t>We can view the cohort assignment in a recommendation A/B test as an instrument, since it is a random variable that affects the treatment assignment but does not affect the outcome of interest other than through the treatment assignment. </a:t>
            </a:r>
          </a:p>
          <a:p>
            <a:pPr marL="171450" indent="-171450">
              <a:buFont typeface="Arial" panose="020B0604020202020204" pitchFamily="34" charset="0"/>
              <a:buChar char="•"/>
            </a:pPr>
            <a:r>
              <a:rPr lang="en-US" dirty="0"/>
              <a:t>Thus we can apply IV methods in order to estimate the average effect of becoming a member.</a:t>
            </a:r>
          </a:p>
          <a:p>
            <a:endParaRPr lang="en-US" dirty="0"/>
          </a:p>
          <a:p>
            <a:r>
              <a:rPr lang="en-US" dirty="0"/>
              <a:t>2.50-3.20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90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28B4-9B00-4824-9DAB-165B31CC48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A5CAEF-BA40-46EB-B368-3661099A3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96B1F9-8852-44BD-9E9E-719DC77BD04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4864BDBB-A8C6-4220-A6A6-ED2BC5784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EA371-4A16-453A-A38A-28DCA1C8C0FB}"/>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6474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29D5-01AC-4A71-874E-C510988B7A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8BC94-14EC-445B-9486-0C7A46CDA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DC0A9-86E3-4064-BAFD-53B56F238DAE}"/>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1B5112BE-D7E1-41F3-AFCA-4470A04AE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C8DEE-51E5-49D7-B35F-C40DB7DE5D8A}"/>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25382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76711-6B70-48D9-B153-C3B902819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F71F95-C90C-45F5-8CB7-8C4D8FB6E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01D28-F5BA-4312-9B0B-DB74217A33CA}"/>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8E1F2CF8-3842-4748-80B2-7B8C1E230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1FD2B-24C0-4252-B68E-EFAB80755965}"/>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4094144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5782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2446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9375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005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788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648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985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0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EA3A-63B9-436F-8CD6-68291B553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BD7051-D6AE-4CA5-882A-096DA6A4A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FA912-604B-4A71-8453-2A627D7846A7}"/>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7D02DCDF-D569-4C12-B639-6AADF6048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18C01-048E-4C0D-B750-DE959DECD034}"/>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28179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1/9/2026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5359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09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220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4396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414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073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33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713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956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CCDEFA-A1AA-574B-AF16-964599D7EB57}"/>
              </a:ext>
            </a:extLst>
          </p:cNvPr>
          <p:cNvSpPr/>
          <p:nvPr userDrawn="1"/>
        </p:nvSpPr>
        <p:spPr>
          <a:xfrm flipV="1">
            <a:off x="0" y="0"/>
            <a:ext cx="12192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595F028-6849-E943-903D-4C629E24E358}"/>
              </a:ext>
            </a:extLst>
          </p:cNvPr>
          <p:cNvPicPr>
            <a:picLocks noChangeAspect="1"/>
          </p:cNvPicPr>
          <p:nvPr userDrawn="1"/>
        </p:nvPicPr>
        <p:blipFill rotWithShape="1">
          <a:blip r:embed="rId3"/>
          <a:srcRect b="8411"/>
          <a:stretch/>
        </p:blipFill>
        <p:spPr>
          <a:xfrm>
            <a:off x="5855544" y="-81185"/>
            <a:ext cx="4997987" cy="2367186"/>
          </a:xfrm>
          <a:prstGeom prst="rect">
            <a:avLst/>
          </a:prstGeom>
        </p:spPr>
      </p:pic>
      <p:sp>
        <p:nvSpPr>
          <p:cNvPr id="9" name="Rectangle 8">
            <a:extLst>
              <a:ext uri="{FF2B5EF4-FFF2-40B4-BE49-F238E27FC236}">
                <a16:creationId xmlns:a16="http://schemas.microsoft.com/office/drawing/2014/main" id="{C7EE7821-B99D-40B5-BB80-7ADDCA64ED01}"/>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0" name="Rectangle 9">
            <a:extLst>
              <a:ext uri="{FF2B5EF4-FFF2-40B4-BE49-F238E27FC236}">
                <a16:creationId xmlns:a16="http://schemas.microsoft.com/office/drawing/2014/main" id="{C0F89A6E-EC3D-4D01-A612-82F333F036F2}"/>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7" name="Rectangle 16">
            <a:extLst>
              <a:ext uri="{FF2B5EF4-FFF2-40B4-BE49-F238E27FC236}">
                <a16:creationId xmlns:a16="http://schemas.microsoft.com/office/drawing/2014/main" id="{993B4DC8-CB0A-F84C-B0CD-D70C9DCEC99A}"/>
              </a:ext>
            </a:extLst>
          </p:cNvPr>
          <p:cNvSpPr/>
          <p:nvPr userDrawn="1"/>
        </p:nvSpPr>
        <p:spPr>
          <a:xfrm>
            <a:off x="1524000" y="4571294"/>
            <a:ext cx="3875315" cy="4571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281C36-9698-D749-8D2A-E616C8AA591C}"/>
              </a:ext>
            </a:extLst>
          </p:cNvPr>
          <p:cNvSpPr/>
          <p:nvPr userDrawn="1"/>
        </p:nvSpPr>
        <p:spPr>
          <a:xfrm>
            <a:off x="6551988" y="418467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20" name="Rectangle 19">
            <a:extLst>
              <a:ext uri="{FF2B5EF4-FFF2-40B4-BE49-F238E27FC236}">
                <a16:creationId xmlns:a16="http://schemas.microsoft.com/office/drawing/2014/main" id="{18B9DB1F-E7B2-2347-B257-F5B65CC6196E}"/>
              </a:ext>
            </a:extLst>
          </p:cNvPr>
          <p:cNvSpPr/>
          <p:nvPr userDrawn="1"/>
        </p:nvSpPr>
        <p:spPr>
          <a:xfrm>
            <a:off x="6551988" y="418467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24" name="Subtitle 2">
            <a:extLst>
              <a:ext uri="{FF2B5EF4-FFF2-40B4-BE49-F238E27FC236}">
                <a16:creationId xmlns:a16="http://schemas.microsoft.com/office/drawing/2014/main" id="{CB4E594B-1EC4-3D48-9849-DC0D18081152}"/>
              </a:ext>
            </a:extLst>
          </p:cNvPr>
          <p:cNvSpPr txBox="1">
            <a:spLocks/>
          </p:cNvSpPr>
          <p:nvPr userDrawn="1"/>
        </p:nvSpPr>
        <p:spPr>
          <a:xfrm>
            <a:off x="2101175" y="5618310"/>
            <a:ext cx="9144000" cy="6438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Tx/>
              <a:buNone/>
              <a:tabLst/>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50000"/>
              </a:lnSpc>
              <a:spcBef>
                <a:spcPts val="500"/>
              </a:spcBef>
              <a:buFontTx/>
              <a:buNone/>
              <a:tabLst/>
              <a:defRPr sz="200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150000"/>
              </a:lnSpc>
              <a:spcBef>
                <a:spcPts val="500"/>
              </a:spcBef>
              <a:buFontTx/>
              <a:buNone/>
              <a:tabLst/>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150000"/>
              </a:lnSpc>
              <a:spcBef>
                <a:spcPts val="500"/>
              </a:spcBef>
              <a:buFontTx/>
              <a:buNone/>
              <a:tabLst/>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150000"/>
              </a:lnSpc>
              <a:spcBef>
                <a:spcPts val="500"/>
              </a:spcBef>
              <a:buFontTx/>
              <a:buNone/>
              <a:tabLst/>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b="0" i="1"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09354151-7324-40FE-BFDE-286782E5D89F}"/>
              </a:ext>
            </a:extLst>
          </p:cNvPr>
          <p:cNvSpPr>
            <a:spLocks noGrp="1"/>
          </p:cNvSpPr>
          <p:nvPr>
            <p:ph type="ctrTitle"/>
          </p:nvPr>
        </p:nvSpPr>
        <p:spPr>
          <a:xfrm>
            <a:off x="1524000" y="2374709"/>
            <a:ext cx="9144000" cy="1580883"/>
          </a:xfrm>
        </p:spPr>
        <p:txBody>
          <a:bodyPr anchor="b"/>
          <a:lstStyle>
            <a:lvl1pPr algn="l">
              <a:defRPr sz="4400" b="0" i="0">
                <a:solidFill>
                  <a:schemeClr val="accent1"/>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28A5CB0-8FF2-4FF0-9F54-0666C0DA463A}"/>
              </a:ext>
            </a:extLst>
          </p:cNvPr>
          <p:cNvSpPr>
            <a:spLocks noGrp="1"/>
          </p:cNvSpPr>
          <p:nvPr>
            <p:ph type="subTitle" idx="1"/>
          </p:nvPr>
        </p:nvSpPr>
        <p:spPr>
          <a:xfrm>
            <a:off x="1524000" y="4001311"/>
            <a:ext cx="9144000" cy="569984"/>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FB48DFC9-6CB1-5D46-8D98-CC394ABC5C83}"/>
              </a:ext>
            </a:extLst>
          </p:cNvPr>
          <p:cNvSpPr>
            <a:spLocks noGrp="1"/>
          </p:cNvSpPr>
          <p:nvPr>
            <p:ph type="body" sz="quarter" idx="10"/>
          </p:nvPr>
        </p:nvSpPr>
        <p:spPr>
          <a:xfrm>
            <a:off x="1524000" y="4616450"/>
            <a:ext cx="6970713" cy="666750"/>
          </a:xfrm>
        </p:spPr>
        <p:txBody>
          <a:bodyPr>
            <a:normAutofit/>
          </a:bodyPr>
          <a:lstStyle>
            <a:lvl1pPr marL="0" indent="0">
              <a:buFont typeface="Arial" panose="020B0604020202020204" pitchFamily="34" charset="0"/>
              <a:buNone/>
              <a:defRPr sz="1800" b="0" i="1">
                <a:solidFill>
                  <a:schemeClr val="tx1"/>
                </a:solidFill>
                <a:latin typeface="Segoe UI Semilight" panose="020B0402040204020203" pitchFamily="34" charset="0"/>
                <a:cs typeface="Segoe UI Semilight" panose="020B0402040204020203" pitchFamily="34" charset="0"/>
              </a:defRPr>
            </a:lvl1pPr>
            <a:lvl2pPr marL="457200" indent="0">
              <a:buFont typeface="Arial" panose="020B0604020202020204" pitchFamily="34" charset="0"/>
              <a:buNone/>
              <a:defRPr>
                <a:solidFill>
                  <a:schemeClr val="bg1"/>
                </a:solidFill>
              </a:defRPr>
            </a:lvl2pPr>
            <a:lvl3pPr marL="914400" indent="0">
              <a:buFont typeface="Arial" panose="020B0604020202020204" pitchFamily="34" charset="0"/>
              <a:buNone/>
              <a:defRPr>
                <a:solidFill>
                  <a:schemeClr val="bg1"/>
                </a:solidFill>
              </a:defRPr>
            </a:lvl3pPr>
            <a:lvl4pPr marL="1371600" indent="0">
              <a:buFont typeface="Arial" panose="020B0604020202020204" pitchFamily="34" charset="0"/>
              <a:buNone/>
              <a:defRPr>
                <a:solidFill>
                  <a:schemeClr val="bg1"/>
                </a:solidFill>
              </a:defRPr>
            </a:lvl4pPr>
            <a:lvl5pPr marL="1828800" indent="0">
              <a:buFont typeface="Arial" panose="020B0604020202020204" pitchFamily="34" charset="0"/>
              <a:buNone/>
              <a:defRPr>
                <a:solidFill>
                  <a:schemeClr val="bg1"/>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02953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050F-5ABA-4654-99F4-5A5D93E79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ADEA50-3D3A-4443-AD7B-20926033AC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96368-D577-486B-AABD-85C96596E32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DAA5785B-FE38-4B94-8607-B4BFD5074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B1AEF-EBAC-4E13-85BF-784C96E79A0C}"/>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078175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CB2E62-99AB-8C40-80A0-0FE7B47079B1}"/>
              </a:ext>
            </a:extLst>
          </p:cNvPr>
          <p:cNvSpPr/>
          <p:nvPr userDrawn="1"/>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54151-7324-40FE-BFDE-286782E5D89F}"/>
              </a:ext>
            </a:extLst>
          </p:cNvPr>
          <p:cNvSpPr>
            <a:spLocks noGrp="1"/>
          </p:cNvSpPr>
          <p:nvPr>
            <p:ph type="ctrTitle"/>
          </p:nvPr>
        </p:nvSpPr>
        <p:spPr>
          <a:xfrm>
            <a:off x="1524000" y="1141826"/>
            <a:ext cx="6220968" cy="4574349"/>
          </a:xfrm>
        </p:spPr>
        <p:txBody>
          <a:bodyPr anchor="ctr" anchorCtr="0"/>
          <a:lstStyle>
            <a:lvl1pPr algn="l">
              <a:defRPr sz="6000" b="0" i="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9" name="Rectangle 8">
            <a:extLst>
              <a:ext uri="{FF2B5EF4-FFF2-40B4-BE49-F238E27FC236}">
                <a16:creationId xmlns:a16="http://schemas.microsoft.com/office/drawing/2014/main" id="{C7EE7821-B99D-40B5-BB80-7ADDCA64ED01}"/>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0" name="Rectangle 9">
            <a:extLst>
              <a:ext uri="{FF2B5EF4-FFF2-40B4-BE49-F238E27FC236}">
                <a16:creationId xmlns:a16="http://schemas.microsoft.com/office/drawing/2014/main" id="{C0F89A6E-EC3D-4D01-A612-82F333F036F2}"/>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Content Placeholder 4">
            <a:extLst>
              <a:ext uri="{FF2B5EF4-FFF2-40B4-BE49-F238E27FC236}">
                <a16:creationId xmlns:a16="http://schemas.microsoft.com/office/drawing/2014/main" id="{DD06DA68-0CCE-6946-81EB-FAE313889183}"/>
              </a:ext>
            </a:extLst>
          </p:cNvPr>
          <p:cNvSpPr>
            <a:spLocks noGrp="1"/>
          </p:cNvSpPr>
          <p:nvPr>
            <p:ph sz="quarter" idx="10"/>
          </p:nvPr>
        </p:nvSpPr>
        <p:spPr>
          <a:xfrm>
            <a:off x="7744968" y="1116013"/>
            <a:ext cx="3109150" cy="46545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90263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43D79A-454A-4D02-AC70-A3C236E680FD}"/>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BEA609-838B-3E42-9FB4-8287C7453CF0}"/>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E915E9E2-543C-45ED-AFBA-B59EF5BABC5D}"/>
              </a:ext>
            </a:extLst>
          </p:cNvPr>
          <p:cNvSpPr>
            <a:spLocks noGrp="1"/>
          </p:cNvSpPr>
          <p:nvPr>
            <p:ph type="title"/>
          </p:nvPr>
        </p:nvSpPr>
        <p:spPr>
          <a:xfrm>
            <a:off x="838200" y="681037"/>
            <a:ext cx="10515600" cy="1009651"/>
          </a:xfrm>
        </p:spPr>
        <p:txBody>
          <a:bodyPr/>
          <a:lstStyle>
            <a:lvl1pPr>
              <a:defRPr b="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03FF68B-878B-49D3-B661-4490FB07DFF1}"/>
              </a:ext>
            </a:extLst>
          </p:cNvPr>
          <p:cNvSpPr>
            <a:spLocks noGrp="1"/>
          </p:cNvSpPr>
          <p:nvPr>
            <p:ph idx="1"/>
          </p:nvPr>
        </p:nvSpPr>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690650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5772AE-9E02-8946-897D-B1DBC6BB8359}"/>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A4D093D-AEEF-224B-8E7C-393D7C6FCAD3}"/>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1EF33DDD-A3E6-43CD-80B6-694BD305EADF}"/>
              </a:ext>
            </a:extLst>
          </p:cNvPr>
          <p:cNvSpPr>
            <a:spLocks noGrp="1"/>
          </p:cNvSpPr>
          <p:nvPr>
            <p:ph type="title"/>
          </p:nvPr>
        </p:nvSpPr>
        <p:spPr>
          <a:xfrm>
            <a:off x="838200" y="681037"/>
            <a:ext cx="10515600" cy="1009651"/>
          </a:xfrm>
        </p:spPr>
        <p:txBody>
          <a:bodyPr/>
          <a:lstStyle>
            <a:lvl1pPr>
              <a:defRPr b="0">
                <a:solidFill>
                  <a:schemeClr val="bg1"/>
                </a:solidFill>
              </a:defRPr>
            </a:lvl1pPr>
          </a:lstStyle>
          <a:p>
            <a:r>
              <a:rPr lang="en-US" dirty="0"/>
              <a:t>Click to edit Master title style</a:t>
            </a:r>
          </a:p>
        </p:txBody>
      </p:sp>
      <p:sp>
        <p:nvSpPr>
          <p:cNvPr id="6" name="Content Placeholder 2">
            <a:extLst>
              <a:ext uri="{FF2B5EF4-FFF2-40B4-BE49-F238E27FC236}">
                <a16:creationId xmlns:a16="http://schemas.microsoft.com/office/drawing/2014/main" id="{4536F5F1-66E9-8B43-A760-BD4A7EDEC78B}"/>
              </a:ext>
            </a:extLst>
          </p:cNvPr>
          <p:cNvSpPr>
            <a:spLocks noGrp="1"/>
          </p:cNvSpPr>
          <p:nvPr>
            <p:ph idx="10"/>
          </p:nvPr>
        </p:nvSpPr>
        <p:spPr>
          <a:xfrm>
            <a:off x="838200" y="1825625"/>
            <a:ext cx="5181600" cy="4351338"/>
          </a:xfrm>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DAB647FD-CFB8-2F47-8D53-F3F9397A1A94}"/>
              </a:ext>
            </a:extLst>
          </p:cNvPr>
          <p:cNvSpPr>
            <a:spLocks noGrp="1"/>
          </p:cNvSpPr>
          <p:nvPr>
            <p:ph idx="11"/>
          </p:nvPr>
        </p:nvSpPr>
        <p:spPr>
          <a:xfrm>
            <a:off x="6172202" y="1825625"/>
            <a:ext cx="5181600" cy="4351338"/>
          </a:xfrm>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83193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58851-3E09-E047-99F2-6CE364060878}"/>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74FF4FD-B650-9E4D-9303-ABBB59CAF990}"/>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BBCA9F7C-72F7-44DC-A48C-C036C1F7CBEA}"/>
              </a:ext>
            </a:extLst>
          </p:cNvPr>
          <p:cNvSpPr>
            <a:spLocks noGrp="1"/>
          </p:cNvSpPr>
          <p:nvPr>
            <p:ph type="title"/>
          </p:nvPr>
        </p:nvSpPr>
        <p:spPr>
          <a:xfrm>
            <a:off x="839788" y="668337"/>
            <a:ext cx="10515600" cy="1022351"/>
          </a:xfrm>
        </p:spPr>
        <p:txBody>
          <a:bodyPr/>
          <a:lstStyle>
            <a:lvl1pPr>
              <a:defRPr b="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5E89BA4-47B3-4517-A662-B1BF9BA4E056}"/>
              </a:ext>
            </a:extLst>
          </p:cNvPr>
          <p:cNvSpPr>
            <a:spLocks noGrp="1"/>
          </p:cNvSpPr>
          <p:nvPr>
            <p:ph type="body" idx="1"/>
          </p:nvPr>
        </p:nvSpPr>
        <p:spPr>
          <a:xfrm>
            <a:off x="839788" y="1681163"/>
            <a:ext cx="5157787" cy="823912"/>
          </a:xfrm>
        </p:spPr>
        <p:txBody>
          <a:bodyPr anchor="b">
            <a:norm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BDF5FD1-736B-4DF5-9400-08A170F3FD9B}"/>
              </a:ext>
            </a:extLst>
          </p:cNvPr>
          <p:cNvSpPr>
            <a:spLocks noGrp="1"/>
          </p:cNvSpPr>
          <p:nvPr>
            <p:ph sz="half" idx="2"/>
          </p:nvPr>
        </p:nvSpPr>
        <p:spPr>
          <a:xfrm>
            <a:off x="839788" y="2505075"/>
            <a:ext cx="5157787" cy="3684588"/>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DCF05BF-502A-483A-8626-B740EA44B068}"/>
              </a:ext>
            </a:extLst>
          </p:cNvPr>
          <p:cNvSpPr>
            <a:spLocks noGrp="1"/>
          </p:cNvSpPr>
          <p:nvPr>
            <p:ph type="body" sz="quarter" idx="3"/>
          </p:nvPr>
        </p:nvSpPr>
        <p:spPr>
          <a:xfrm>
            <a:off x="6172200" y="1681163"/>
            <a:ext cx="5183188" cy="823912"/>
          </a:xfrm>
        </p:spPr>
        <p:txBody>
          <a:bodyPr anchor="b">
            <a:norm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EC87B-066E-4EE2-A41F-A112D176C808}"/>
              </a:ext>
            </a:extLst>
          </p:cNvPr>
          <p:cNvSpPr>
            <a:spLocks noGrp="1"/>
          </p:cNvSpPr>
          <p:nvPr>
            <p:ph sz="quarter" idx="4"/>
          </p:nvPr>
        </p:nvSpPr>
        <p:spPr>
          <a:xfrm>
            <a:off x="6172200" y="2505075"/>
            <a:ext cx="5183188" cy="3684588"/>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54897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 Value Proposition">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9302091B-106E-4F4B-9427-7D9053A5C996}"/>
              </a:ext>
            </a:extLst>
          </p:cNvPr>
          <p:cNvSpPr/>
          <p:nvPr userDrawn="1"/>
        </p:nvSpPr>
        <p:spPr>
          <a:xfrm>
            <a:off x="15240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1E7FFB-B632-9546-B176-84DAE5347C4B}"/>
              </a:ext>
            </a:extLst>
          </p:cNvPr>
          <p:cNvSpPr/>
          <p:nvPr userDrawn="1"/>
        </p:nvSpPr>
        <p:spPr>
          <a:xfrm>
            <a:off x="49784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B66F230-7283-184F-B95A-F01FAB2BF357}"/>
              </a:ext>
            </a:extLst>
          </p:cNvPr>
          <p:cNvSpPr/>
          <p:nvPr userDrawn="1"/>
        </p:nvSpPr>
        <p:spPr>
          <a:xfrm>
            <a:off x="84328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2A028-CC41-9142-8052-CBD889E126A8}"/>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87CA8E7-6F19-FD46-B6C9-42ACC3B9B255}"/>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BBCA9F7C-72F7-44DC-A48C-C036C1F7CBEA}"/>
              </a:ext>
            </a:extLst>
          </p:cNvPr>
          <p:cNvSpPr>
            <a:spLocks noGrp="1"/>
          </p:cNvSpPr>
          <p:nvPr>
            <p:ph type="title"/>
          </p:nvPr>
        </p:nvSpPr>
        <p:spPr>
          <a:xfrm>
            <a:off x="839788" y="685800"/>
            <a:ext cx="10515600" cy="1004888"/>
          </a:xfrm>
        </p:spPr>
        <p:txBody>
          <a:bodyPr/>
          <a:lstStyle>
            <a:lvl1pPr>
              <a:defRPr b="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5E89BA4-47B3-4517-A662-B1BF9BA4E056}"/>
              </a:ext>
            </a:extLst>
          </p:cNvPr>
          <p:cNvSpPr>
            <a:spLocks noGrp="1"/>
          </p:cNvSpPr>
          <p:nvPr>
            <p:ph type="body" idx="1"/>
          </p:nvPr>
        </p:nvSpPr>
        <p:spPr>
          <a:xfrm>
            <a:off x="8397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icture Placeholder 7">
            <a:extLst>
              <a:ext uri="{FF2B5EF4-FFF2-40B4-BE49-F238E27FC236}">
                <a16:creationId xmlns:a16="http://schemas.microsoft.com/office/drawing/2014/main" id="{E7F0E6E0-9322-3648-9210-784D02A40B8C}"/>
              </a:ext>
            </a:extLst>
          </p:cNvPr>
          <p:cNvSpPr>
            <a:spLocks noGrp="1" noChangeAspect="1"/>
          </p:cNvSpPr>
          <p:nvPr>
            <p:ph type="pic" sz="quarter" idx="10"/>
          </p:nvPr>
        </p:nvSpPr>
        <p:spPr>
          <a:xfrm>
            <a:off x="15240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
        <p:nvSpPr>
          <p:cNvPr id="10" name="Text Placeholder 9">
            <a:extLst>
              <a:ext uri="{FF2B5EF4-FFF2-40B4-BE49-F238E27FC236}">
                <a16:creationId xmlns:a16="http://schemas.microsoft.com/office/drawing/2014/main" id="{8C9BD688-567E-824D-A702-6E2C96015D88}"/>
              </a:ext>
            </a:extLst>
          </p:cNvPr>
          <p:cNvSpPr>
            <a:spLocks noGrp="1"/>
          </p:cNvSpPr>
          <p:nvPr>
            <p:ph type="body" sz="quarter" idx="11"/>
          </p:nvPr>
        </p:nvSpPr>
        <p:spPr>
          <a:xfrm>
            <a:off x="8366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12" name="Text Placeholder 2">
            <a:extLst>
              <a:ext uri="{FF2B5EF4-FFF2-40B4-BE49-F238E27FC236}">
                <a16:creationId xmlns:a16="http://schemas.microsoft.com/office/drawing/2014/main" id="{C8FBD202-E058-0B4C-8994-3A5F76375FEF}"/>
              </a:ext>
            </a:extLst>
          </p:cNvPr>
          <p:cNvSpPr>
            <a:spLocks noGrp="1"/>
          </p:cNvSpPr>
          <p:nvPr>
            <p:ph type="body" idx="12"/>
          </p:nvPr>
        </p:nvSpPr>
        <p:spPr>
          <a:xfrm>
            <a:off x="42941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9">
            <a:extLst>
              <a:ext uri="{FF2B5EF4-FFF2-40B4-BE49-F238E27FC236}">
                <a16:creationId xmlns:a16="http://schemas.microsoft.com/office/drawing/2014/main" id="{990E72E8-8854-CA47-AB0C-4FBCA66022EA}"/>
              </a:ext>
            </a:extLst>
          </p:cNvPr>
          <p:cNvSpPr>
            <a:spLocks noGrp="1"/>
          </p:cNvSpPr>
          <p:nvPr>
            <p:ph type="body" sz="quarter" idx="14"/>
          </p:nvPr>
        </p:nvSpPr>
        <p:spPr>
          <a:xfrm>
            <a:off x="42910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22" name="Text Placeholder 2">
            <a:extLst>
              <a:ext uri="{FF2B5EF4-FFF2-40B4-BE49-F238E27FC236}">
                <a16:creationId xmlns:a16="http://schemas.microsoft.com/office/drawing/2014/main" id="{12BC64C6-5095-D342-9025-676E0A5CE023}"/>
              </a:ext>
            </a:extLst>
          </p:cNvPr>
          <p:cNvSpPr>
            <a:spLocks noGrp="1"/>
          </p:cNvSpPr>
          <p:nvPr>
            <p:ph type="body" idx="16"/>
          </p:nvPr>
        </p:nvSpPr>
        <p:spPr>
          <a:xfrm>
            <a:off x="77485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9">
            <a:extLst>
              <a:ext uri="{FF2B5EF4-FFF2-40B4-BE49-F238E27FC236}">
                <a16:creationId xmlns:a16="http://schemas.microsoft.com/office/drawing/2014/main" id="{91B0F8C4-8545-9F42-BB6C-FDAB27C7C2CC}"/>
              </a:ext>
            </a:extLst>
          </p:cNvPr>
          <p:cNvSpPr>
            <a:spLocks noGrp="1"/>
          </p:cNvSpPr>
          <p:nvPr>
            <p:ph type="body" sz="quarter" idx="18"/>
          </p:nvPr>
        </p:nvSpPr>
        <p:spPr>
          <a:xfrm>
            <a:off x="77454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19" name="Picture Placeholder 7">
            <a:extLst>
              <a:ext uri="{FF2B5EF4-FFF2-40B4-BE49-F238E27FC236}">
                <a16:creationId xmlns:a16="http://schemas.microsoft.com/office/drawing/2014/main" id="{5711F141-3A59-A644-9652-47048A483C36}"/>
              </a:ext>
            </a:extLst>
          </p:cNvPr>
          <p:cNvSpPr>
            <a:spLocks noGrp="1" noChangeAspect="1"/>
          </p:cNvSpPr>
          <p:nvPr>
            <p:ph type="pic" sz="quarter" idx="19"/>
          </p:nvPr>
        </p:nvSpPr>
        <p:spPr>
          <a:xfrm>
            <a:off x="49784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
        <p:nvSpPr>
          <p:cNvPr id="20" name="Picture Placeholder 7">
            <a:extLst>
              <a:ext uri="{FF2B5EF4-FFF2-40B4-BE49-F238E27FC236}">
                <a16:creationId xmlns:a16="http://schemas.microsoft.com/office/drawing/2014/main" id="{31C61D0E-EACE-894E-8E02-BA7AFD9F9497}"/>
              </a:ext>
            </a:extLst>
          </p:cNvPr>
          <p:cNvSpPr>
            <a:spLocks noGrp="1" noChangeAspect="1"/>
          </p:cNvSpPr>
          <p:nvPr>
            <p:ph type="pic" sz="quarter" idx="20"/>
          </p:nvPr>
        </p:nvSpPr>
        <p:spPr>
          <a:xfrm>
            <a:off x="84328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Tree>
    <p:custDataLst>
      <p:tags r:id="rId1"/>
    </p:custDataLst>
    <p:extLst>
      <p:ext uri="{BB962C8B-B14F-4D97-AF65-F5344CB8AC3E}">
        <p14:creationId xmlns:p14="http://schemas.microsoft.com/office/powerpoint/2010/main" val="3293115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7A57-2909-4C4C-85CE-BA5DB77110B4}"/>
              </a:ext>
            </a:extLst>
          </p:cNvPr>
          <p:cNvSpPr>
            <a:spLocks noGrp="1"/>
          </p:cNvSpPr>
          <p:nvPr>
            <p:ph type="title"/>
          </p:nvPr>
        </p:nvSpPr>
        <p:spPr/>
        <p:txBody>
          <a:bodyPr/>
          <a:lstStyle>
            <a:lvl1pPr>
              <a:defRPr b="0">
                <a:solidFill>
                  <a:schemeClr val="accent1"/>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8394767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02D8E5-B965-CA45-87F7-A7F62C0F6F0B}"/>
              </a:ext>
            </a:extLst>
          </p:cNvPr>
          <p:cNvSpPr/>
          <p:nvPr userDrawn="1"/>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035822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4937760" y="0"/>
            <a:ext cx="72542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82089F-3025-5743-B9E5-243A09CC2ED1}"/>
              </a:ext>
            </a:extLst>
          </p:cNvPr>
          <p:cNvPicPr>
            <a:picLocks noChangeAspect="1"/>
          </p:cNvPicPr>
          <p:nvPr userDrawn="1"/>
        </p:nvPicPr>
        <p:blipFill>
          <a:blip r:embed="rId3"/>
          <a:stretch>
            <a:fillRect/>
          </a:stretch>
        </p:blipFill>
        <p:spPr>
          <a:xfrm>
            <a:off x="5305059" y="1572733"/>
            <a:ext cx="6553200" cy="5308600"/>
          </a:xfrm>
          <a:prstGeom prst="rect">
            <a:avLst/>
          </a:prstGeom>
        </p:spPr>
      </p:pic>
      <p:sp>
        <p:nvSpPr>
          <p:cNvPr id="7" name="Content Placeholder 2">
            <a:extLst>
              <a:ext uri="{FF2B5EF4-FFF2-40B4-BE49-F238E27FC236}">
                <a16:creationId xmlns:a16="http://schemas.microsoft.com/office/drawing/2014/main" id="{54DA7DE3-CE42-9D4A-B6FB-27E0AE262ADF}"/>
              </a:ext>
            </a:extLst>
          </p:cNvPr>
          <p:cNvSpPr>
            <a:spLocks noGrp="1"/>
          </p:cNvSpPr>
          <p:nvPr>
            <p:ph idx="11"/>
          </p:nvPr>
        </p:nvSpPr>
        <p:spPr>
          <a:xfrm>
            <a:off x="5236844" y="457200"/>
            <a:ext cx="6248718" cy="5943600"/>
          </a:xfrm>
        </p:spPr>
        <p:txBody>
          <a:bodyPr/>
          <a:lstStyle>
            <a:lvl1pPr marL="344488" indent="-344488">
              <a:buFontTx/>
              <a:buBlip>
                <a:blip r:embed="rId4"/>
              </a:buBlip>
              <a:tabLst/>
              <a:defRPr>
                <a:solidFill>
                  <a:schemeClr val="bg1"/>
                </a:solidFill>
              </a:defRPr>
            </a:lvl1pPr>
            <a:lvl2pPr marL="806450" indent="-349250">
              <a:buFontTx/>
              <a:buBlip>
                <a:blip r:embed="rId4"/>
              </a:buBlip>
              <a:tabLst/>
              <a:defRPr>
                <a:solidFill>
                  <a:schemeClr val="bg1"/>
                </a:solidFill>
              </a:defRPr>
            </a:lvl2pPr>
            <a:lvl3pPr marL="1260475" indent="-346075">
              <a:buFontTx/>
              <a:buBlip>
                <a:blip r:embed="rId4"/>
              </a:buBlip>
              <a:tabLst/>
              <a:defRPr>
                <a:solidFill>
                  <a:schemeClr val="bg1"/>
                </a:solidFill>
              </a:defRPr>
            </a:lvl3pPr>
            <a:lvl4pPr marL="1714500" indent="-342900">
              <a:buFontTx/>
              <a:buBlip>
                <a:blip r:embed="rId4"/>
              </a:buBlip>
              <a:tabLst/>
              <a:defRPr>
                <a:solidFill>
                  <a:schemeClr val="bg1"/>
                </a:solidFill>
              </a:defRPr>
            </a:lvl4pPr>
            <a:lvl5pPr marL="2176463" indent="-347663">
              <a:buFontTx/>
              <a:buBlip>
                <a:blip r:embed="rId4"/>
              </a:buBlip>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393223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393223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3205840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4937760" y="0"/>
            <a:ext cx="72542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393223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393223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1114324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6096000" y="1270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63EA29F-BB1D-B84C-A8AB-E60AA8D5F23B}"/>
              </a:ext>
            </a:extLst>
          </p:cNvPr>
          <p:cNvPicPr>
            <a:picLocks noChangeAspect="1"/>
          </p:cNvPicPr>
          <p:nvPr userDrawn="1"/>
        </p:nvPicPr>
        <p:blipFill rotWithShape="1">
          <a:blip r:embed="rId3"/>
          <a:srcRect l="12139"/>
          <a:stretch/>
        </p:blipFill>
        <p:spPr>
          <a:xfrm>
            <a:off x="6096000" y="1574800"/>
            <a:ext cx="5757718" cy="5308600"/>
          </a:xfrm>
          <a:prstGeom prst="rect">
            <a:avLst/>
          </a:prstGeom>
        </p:spPr>
      </p:pic>
      <p:sp>
        <p:nvSpPr>
          <p:cNvPr id="7" name="Content Placeholder 2">
            <a:extLst>
              <a:ext uri="{FF2B5EF4-FFF2-40B4-BE49-F238E27FC236}">
                <a16:creationId xmlns:a16="http://schemas.microsoft.com/office/drawing/2014/main" id="{54DA7DE3-CE42-9D4A-B6FB-27E0AE262ADF}"/>
              </a:ext>
            </a:extLst>
          </p:cNvPr>
          <p:cNvSpPr>
            <a:spLocks noGrp="1"/>
          </p:cNvSpPr>
          <p:nvPr>
            <p:ph idx="11"/>
          </p:nvPr>
        </p:nvSpPr>
        <p:spPr>
          <a:xfrm>
            <a:off x="6549886" y="457200"/>
            <a:ext cx="4935675" cy="5943600"/>
          </a:xfrm>
        </p:spPr>
        <p:txBody>
          <a:bodyPr/>
          <a:lstStyle>
            <a:lvl1pPr marL="344488" indent="-344488">
              <a:buFontTx/>
              <a:buBlip>
                <a:blip r:embed="rId4"/>
              </a:buBlip>
              <a:tabLst/>
              <a:defRPr>
                <a:solidFill>
                  <a:schemeClr val="bg1"/>
                </a:solidFill>
              </a:defRPr>
            </a:lvl1pPr>
            <a:lvl2pPr marL="806450" indent="-349250">
              <a:buFontTx/>
              <a:buBlip>
                <a:blip r:embed="rId4"/>
              </a:buBlip>
              <a:tabLst/>
              <a:defRPr>
                <a:solidFill>
                  <a:schemeClr val="bg1"/>
                </a:solidFill>
              </a:defRPr>
            </a:lvl2pPr>
            <a:lvl3pPr marL="1260475" indent="-346075">
              <a:buFontTx/>
              <a:buBlip>
                <a:blip r:embed="rId4"/>
              </a:buBlip>
              <a:tabLst/>
              <a:defRPr>
                <a:solidFill>
                  <a:schemeClr val="bg1"/>
                </a:solidFill>
              </a:defRPr>
            </a:lvl3pPr>
            <a:lvl4pPr marL="1714500" indent="-342900">
              <a:buFontTx/>
              <a:buBlip>
                <a:blip r:embed="rId4"/>
              </a:buBlip>
              <a:tabLst/>
              <a:defRPr>
                <a:solidFill>
                  <a:schemeClr val="bg1"/>
                </a:solidFill>
              </a:defRPr>
            </a:lvl4pPr>
            <a:lvl5pPr marL="2176463" indent="-347663">
              <a:buFontTx/>
              <a:buBlip>
                <a:blip r:embed="rId4"/>
              </a:buBlip>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493567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493567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76652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C2D1-6B77-42F0-951E-F56F8016A6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B7030-3259-4987-A193-0DD26C0725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02D93C-DA99-4737-B15C-6AC48739A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44F915-E3EC-49D6-8C72-A3952538AF70}"/>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F4AC757A-8FDB-4B9C-A09C-CFD316A7D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74E33-4ECA-4297-863E-A739DED98BEC}"/>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4132650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9001124" y="0"/>
            <a:ext cx="31908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792072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792072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401724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B292-83BA-4FCB-A8C9-5E078FFA6A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E4A1E-8723-4D61-9359-CE69D5BBC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239A9-65D1-4FD9-AEFC-45CBB5D1D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A0A07-CDAE-4295-B906-5B107A8B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82ACC-5F1F-44F7-A183-B923D9929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562804-301D-4CDA-A62B-99D6DB9BE5B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8" name="Footer Placeholder 7">
            <a:extLst>
              <a:ext uri="{FF2B5EF4-FFF2-40B4-BE49-F238E27FC236}">
                <a16:creationId xmlns:a16="http://schemas.microsoft.com/office/drawing/2014/main" id="{F848181D-C535-4C1C-ADBD-5FC46C588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E4A2A9-A42C-4A62-B773-135B28E56304}"/>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76149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7F3E-35DE-444F-88F2-CF22BF2F28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A4F30-7AEB-4ACE-B11B-2BD0656730FF}"/>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4" name="Footer Placeholder 3">
            <a:extLst>
              <a:ext uri="{FF2B5EF4-FFF2-40B4-BE49-F238E27FC236}">
                <a16:creationId xmlns:a16="http://schemas.microsoft.com/office/drawing/2014/main" id="{5A1DF9E5-53E3-4D57-83DB-0F9CC9D43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FEA156-7685-433E-9DCC-A16AB8A78142}"/>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23738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5C245-43F1-42C3-A7FB-2C81A6A3B8EE}"/>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3" name="Footer Placeholder 2">
            <a:extLst>
              <a:ext uri="{FF2B5EF4-FFF2-40B4-BE49-F238E27FC236}">
                <a16:creationId xmlns:a16="http://schemas.microsoft.com/office/drawing/2014/main" id="{C6BC65A7-272A-4B24-AE8F-4B2EA42D51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3735F-DA13-4F72-87BB-27838321A399}"/>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33166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DDB1-E286-4A75-BBCF-1053D87E1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306C3F-3252-43A0-AAC2-BCA215D4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5EBE4B-824E-4BF4-8A4A-9E1178CB0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2A4BCA-19A5-46A1-8C09-EFF4E8C12F50}"/>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2271F480-CE3B-4D5F-B660-245BA6821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7B28-66C2-412E-8D38-72B51630AF89}"/>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41589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7EF4-5DF8-497D-A827-C0800AAC9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E55C1A-CB6F-4B5F-9548-6D6B8D3C8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46BBC2-1003-4739-9F67-7AE665194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6629F-5E7D-48E6-A20D-F515F2059C0B}"/>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55426974-969B-4C98-AE9C-2DBBF38F2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203AC-3D1B-43E2-9CBD-69B5864EA09D}"/>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56573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2FB5-45D2-4AEF-8AA5-4EB39DA16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6B0CA-41C1-47D5-852C-AEEEFDBE3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01255-E474-4774-93AE-5998B928F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0878D09A-63F2-496E-A207-53AD040D85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696D2B-F803-4856-91AD-DCD37B792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973E4-C16C-4A45-8CD8-910A0C4F6DC7}" type="slidenum">
              <a:rPr lang="en-US" smtClean="0"/>
              <a:t>‹#›</a:t>
            </a:fld>
            <a:endParaRPr lang="en-US"/>
          </a:p>
        </p:txBody>
      </p:sp>
    </p:spTree>
    <p:extLst>
      <p:ext uri="{BB962C8B-B14F-4D97-AF65-F5344CB8AC3E}">
        <p14:creationId xmlns:p14="http://schemas.microsoft.com/office/powerpoint/2010/main" val="3519235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1/9/2026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918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583D9-912C-4CFA-9566-3906708F5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5FC188-0BB2-4568-901C-918359797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2C8764-1311-485A-8A8B-E68737583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BFA30EE8-D913-4D11-AE69-4329870F03BC}" type="datetimeFigureOut">
              <a:rPr lang="en-US" smtClean="0"/>
              <a:pPr/>
              <a:t>1/9/2026</a:t>
            </a:fld>
            <a:endParaRPr lang="en-US"/>
          </a:p>
        </p:txBody>
      </p:sp>
      <p:sp>
        <p:nvSpPr>
          <p:cNvPr id="5" name="Footer Placeholder 4">
            <a:extLst>
              <a:ext uri="{FF2B5EF4-FFF2-40B4-BE49-F238E27FC236}">
                <a16:creationId xmlns:a16="http://schemas.microsoft.com/office/drawing/2014/main" id="{C1E9A2E4-46DA-4CF1-8ABE-CB150BA5C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CB0E54-CCAA-4B94-AF4F-952B82D6A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A2F5A6FE-6229-41EF-933A-07D548F37CA3}" type="slidenum">
              <a:rPr lang="en-US" smtClean="0"/>
              <a:pPr/>
              <a:t>‹#›</a:t>
            </a:fld>
            <a:endParaRPr lang="en-US"/>
          </a:p>
        </p:txBody>
      </p:sp>
    </p:spTree>
    <p:custDataLst>
      <p:tags r:id="rId14"/>
    </p:custDataLst>
    <p:extLst>
      <p:ext uri="{BB962C8B-B14F-4D97-AF65-F5344CB8AC3E}">
        <p14:creationId xmlns:p14="http://schemas.microsoft.com/office/powerpoint/2010/main" val="17891019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b="0"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344488" indent="-344488" algn="l" defTabSz="914400" rtl="0" eaLnBrk="1" latinLnBrk="0" hangingPunct="1">
        <a:lnSpc>
          <a:spcPct val="150000"/>
        </a:lnSpc>
        <a:spcBef>
          <a:spcPts val="1000"/>
        </a:spcBef>
        <a:buFont typeface="Wingdings" pitchFamily="2" charset="2"/>
        <a:buChar char="§"/>
        <a:tabLst/>
        <a:defRPr sz="2800" kern="1200">
          <a:solidFill>
            <a:schemeClr val="tx1"/>
          </a:solidFill>
          <a:latin typeface="Segoe UI" panose="020B0502040204020203" pitchFamily="34" charset="0"/>
          <a:ea typeface="+mn-ea"/>
          <a:cs typeface="Segoe UI" panose="020B0502040204020203" pitchFamily="34" charset="0"/>
        </a:defRPr>
      </a:lvl1pPr>
      <a:lvl2pPr marL="806450" indent="-349250" algn="l" defTabSz="914400" rtl="0" eaLnBrk="1" latinLnBrk="0" hangingPunct="1">
        <a:lnSpc>
          <a:spcPct val="150000"/>
        </a:lnSpc>
        <a:spcBef>
          <a:spcPts val="500"/>
        </a:spcBef>
        <a:buFont typeface="Wingdings" pitchFamily="2" charset="2"/>
        <a:buChar char="§"/>
        <a:tabLst/>
        <a:defRPr sz="2400" kern="1200">
          <a:solidFill>
            <a:schemeClr val="tx1"/>
          </a:solidFill>
          <a:latin typeface="Segoe UI" panose="020B0502040204020203" pitchFamily="34" charset="0"/>
          <a:ea typeface="+mn-ea"/>
          <a:cs typeface="Segoe UI" panose="020B0502040204020203" pitchFamily="34" charset="0"/>
        </a:defRPr>
      </a:lvl2pPr>
      <a:lvl3pPr marL="1260475" indent="-346075" algn="l" defTabSz="914400" rtl="0" eaLnBrk="1" latinLnBrk="0" hangingPunct="1">
        <a:lnSpc>
          <a:spcPct val="150000"/>
        </a:lnSpc>
        <a:spcBef>
          <a:spcPts val="500"/>
        </a:spcBef>
        <a:buFont typeface="Wingdings" pitchFamily="2" charset="2"/>
        <a:buChar char="§"/>
        <a:tabLst/>
        <a:defRPr sz="2000" kern="1200">
          <a:solidFill>
            <a:schemeClr val="tx1"/>
          </a:solidFill>
          <a:latin typeface="Segoe UI" panose="020B0502040204020203" pitchFamily="34" charset="0"/>
          <a:ea typeface="+mn-ea"/>
          <a:cs typeface="Segoe UI" panose="020B0502040204020203" pitchFamily="34" charset="0"/>
        </a:defRPr>
      </a:lvl3pPr>
      <a:lvl4pPr marL="1714500" indent="-342900" algn="l" defTabSz="914400" rtl="0" eaLnBrk="1" latinLnBrk="0" hangingPunct="1">
        <a:lnSpc>
          <a:spcPct val="150000"/>
        </a:lnSpc>
        <a:spcBef>
          <a:spcPts val="500"/>
        </a:spcBef>
        <a:buFont typeface="Wingdings" pitchFamily="2" charset="2"/>
        <a:buChar char="§"/>
        <a:tabLst/>
        <a:defRPr sz="1800" kern="1200">
          <a:solidFill>
            <a:schemeClr val="tx1"/>
          </a:solidFill>
          <a:latin typeface="Segoe UI" panose="020B0502040204020203" pitchFamily="34" charset="0"/>
          <a:ea typeface="+mn-ea"/>
          <a:cs typeface="Segoe UI" panose="020B0502040204020203" pitchFamily="34" charset="0"/>
        </a:defRPr>
      </a:lvl4pPr>
      <a:lvl5pPr marL="2176463" indent="-347663" algn="l" defTabSz="914400" rtl="0" eaLnBrk="1" latinLnBrk="0" hangingPunct="1">
        <a:lnSpc>
          <a:spcPct val="150000"/>
        </a:lnSpc>
        <a:spcBef>
          <a:spcPts val="500"/>
        </a:spcBef>
        <a:buFont typeface="Wingdings" pitchFamily="2" charset="2"/>
        <a:buChar char="§"/>
        <a:tabLst/>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stanford-msande328.github.io/fall24/" TargetMode="External"/><Relationship Id="rId2" Type="http://schemas.openxmlformats.org/officeDocument/2006/relationships/hyperlink" Target="https://stanford-msande328.github.io/winter26/"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10.png"/><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201.png"/><Relationship Id="rId5" Type="http://schemas.openxmlformats.org/officeDocument/2006/relationships/image" Target="../media/image1910.png"/><Relationship Id="rId4" Type="http://schemas.openxmlformats.org/officeDocument/2006/relationships/image" Target="../media/image18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4.svg"/><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91.png"/><Relationship Id="rId4" Type="http://schemas.openxmlformats.org/officeDocument/2006/relationships/image" Target="../media/image2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EconM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hyperlink" Target="https://www.microsoft.com/en-us/research/project/alic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3.xml"/><Relationship Id="rId5" Type="http://schemas.openxmlformats.org/officeDocument/2006/relationships/image" Target="../media/image300.png"/><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0.png"/><Relationship Id="rId7" Type="http://schemas.openxmlformats.org/officeDocument/2006/relationships/image" Target="../media/image381.png"/><Relationship Id="rId2"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image" Target="../media/image370.png"/><Relationship Id="rId11" Type="http://schemas.openxmlformats.org/officeDocument/2006/relationships/image" Target="../media/image421.png"/><Relationship Id="rId5" Type="http://schemas.openxmlformats.org/officeDocument/2006/relationships/image" Target="../media/image360.png"/><Relationship Id="rId10" Type="http://schemas.openxmlformats.org/officeDocument/2006/relationships/image" Target="../media/image411.png"/><Relationship Id="rId4" Type="http://schemas.openxmlformats.org/officeDocument/2006/relationships/image" Target="../media/image330.png"/><Relationship Id="rId9" Type="http://schemas.openxmlformats.org/officeDocument/2006/relationships/image" Target="../media/image401.png"/></Relationships>
</file>

<file path=ppt/slides/_rels/slide37.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44.png"/><Relationship Id="rId12" Type="http://schemas.openxmlformats.org/officeDocument/2006/relationships/image" Target="../media/image50.png"/><Relationship Id="rId2" Type="http://schemas.openxmlformats.org/officeDocument/2006/relationships/image" Target="../media/image431.png"/><Relationship Id="rId1" Type="http://schemas.openxmlformats.org/officeDocument/2006/relationships/slideLayout" Target="../slideLayouts/slideLayout13.xml"/><Relationship Id="rId6" Type="http://schemas.openxmlformats.org/officeDocument/2006/relationships/image" Target="../media/image461.png"/><Relationship Id="rId11" Type="http://schemas.openxmlformats.org/officeDocument/2006/relationships/image" Target="../media/image49.png"/><Relationship Id="rId5" Type="http://schemas.openxmlformats.org/officeDocument/2006/relationships/image" Target="../media/image451.pn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471.png"/></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1310.png"/><Relationship Id="rId7" Type="http://schemas.openxmlformats.org/officeDocument/2006/relationships/image" Target="../media/image260.png"/><Relationship Id="rId2" Type="http://schemas.openxmlformats.org/officeDocument/2006/relationships/image" Target="../media/image431.png"/><Relationship Id="rId1" Type="http://schemas.openxmlformats.org/officeDocument/2006/relationships/slideLayout" Target="../slideLayouts/slideLayout13.xml"/><Relationship Id="rId6" Type="http://schemas.openxmlformats.org/officeDocument/2006/relationships/image" Target="../media/image250.png"/><Relationship Id="rId4" Type="http://schemas.openxmlformats.org/officeDocument/2006/relationships/image" Target="../media/image56.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55.png"/><Relationship Id="rId17" Type="http://schemas.openxmlformats.org/officeDocument/2006/relationships/image" Target="../media/image110.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20.png"/><Relationship Id="rId18" Type="http://schemas.openxmlformats.org/officeDocument/2006/relationships/image" Target="../media/image1200.png"/><Relationship Id="rId3" Type="http://schemas.openxmlformats.org/officeDocument/2006/relationships/image" Target="../media/image99.png"/><Relationship Id="rId21" Type="http://schemas.openxmlformats.org/officeDocument/2006/relationships/image" Target="../media/image123.png"/><Relationship Id="rId7" Type="http://schemas.openxmlformats.org/officeDocument/2006/relationships/image" Target="../media/image1130.png"/><Relationship Id="rId12" Type="http://schemas.openxmlformats.org/officeDocument/2006/relationships/image" Target="../media/image1110.png"/><Relationship Id="rId17" Type="http://schemas.openxmlformats.org/officeDocument/2006/relationships/image" Target="../media/image119.png"/><Relationship Id="rId2" Type="http://schemas.openxmlformats.org/officeDocument/2006/relationships/image" Target="../media/image98.png"/><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100.png"/><Relationship Id="rId5" Type="http://schemas.openxmlformats.org/officeDocument/2006/relationships/image" Target="../media/image101.png"/><Relationship Id="rId15" Type="http://schemas.openxmlformats.org/officeDocument/2006/relationships/image" Target="../media/image117.png"/><Relationship Id="rId23" Type="http://schemas.openxmlformats.org/officeDocument/2006/relationships/image" Target="../media/image125.png"/><Relationship Id="rId10" Type="http://schemas.openxmlformats.org/officeDocument/2006/relationships/image" Target="../media/image1150.png"/><Relationship Id="rId19" Type="http://schemas.openxmlformats.org/officeDocument/2006/relationships/image" Target="../media/image121.png"/><Relationship Id="rId9" Type="http://schemas.openxmlformats.org/officeDocument/2006/relationships/image" Target="../media/image114.png"/><Relationship Id="rId14" Type="http://schemas.openxmlformats.org/officeDocument/2006/relationships/image" Target="../media/image116.png"/><Relationship Id="rId22" Type="http://schemas.openxmlformats.org/officeDocument/2006/relationships/image" Target="../media/image124.png"/></Relationships>
</file>

<file path=ppt/slides/_rels/slide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hyperlink" Target="https://datascience.stanford.edu/causal/courses" TargetMode="External"/><Relationship Id="rId2" Type="http://schemas.openxmlformats.org/officeDocument/2006/relationships/hyperlink" Target="https://stanford-msande228.github.io/winter26/"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108.13518" TargetMode="External"/><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showwhy" TargetMode="External"/><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8" Type="http://schemas.openxmlformats.org/officeDocument/2006/relationships/hyperlink" Target="https://arxiv.org/abs/2108.13518"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1F52-6B33-4829-BCF9-8F14A708E924}"/>
              </a:ext>
            </a:extLst>
          </p:cNvPr>
          <p:cNvSpPr>
            <a:spLocks noGrp="1"/>
          </p:cNvSpPr>
          <p:nvPr>
            <p:ph type="ctrTitle"/>
          </p:nvPr>
        </p:nvSpPr>
        <p:spPr/>
        <p:txBody>
          <a:bodyPr>
            <a:noAutofit/>
          </a:bodyPr>
          <a:lstStyle/>
          <a:p>
            <a:r>
              <a:rPr lang="en-US" sz="3200" dirty="0"/>
              <a:t>MS&amp;E328/CS328</a:t>
            </a:r>
            <a:br>
              <a:rPr lang="en-US" sz="3200" dirty="0"/>
            </a:br>
            <a:r>
              <a:rPr lang="en-US" sz="3200" dirty="0"/>
              <a:t>Foundations of Causal Machine Learning</a:t>
            </a:r>
          </a:p>
        </p:txBody>
      </p:sp>
      <p:sp>
        <p:nvSpPr>
          <p:cNvPr id="3" name="Subtitle 2">
            <a:extLst>
              <a:ext uri="{FF2B5EF4-FFF2-40B4-BE49-F238E27FC236}">
                <a16:creationId xmlns:a16="http://schemas.microsoft.com/office/drawing/2014/main" id="{52AE4C18-7A51-428E-A885-44B1CDECA0F4}"/>
              </a:ext>
            </a:extLst>
          </p:cNvPr>
          <p:cNvSpPr>
            <a:spLocks noGrp="1"/>
          </p:cNvSpPr>
          <p:nvPr>
            <p:ph type="subTitle" idx="1"/>
          </p:nvPr>
        </p:nvSpPr>
        <p:spPr>
          <a:xfrm>
            <a:off x="1370693" y="3773489"/>
            <a:ext cx="9440034" cy="2850595"/>
          </a:xfrm>
        </p:spPr>
        <p:txBody>
          <a:bodyPr>
            <a:normAutofit/>
          </a:bodyPr>
          <a:lstStyle/>
          <a:p>
            <a:r>
              <a:rPr lang="en-US" dirty="0"/>
              <a:t>Vasilis Syrgkanis</a:t>
            </a:r>
          </a:p>
          <a:p>
            <a:r>
              <a:rPr lang="en-US" dirty="0"/>
              <a:t>Stanford University</a:t>
            </a:r>
          </a:p>
          <a:p>
            <a:r>
              <a:rPr lang="en-US" dirty="0"/>
              <a:t>Assistant Professor</a:t>
            </a:r>
          </a:p>
          <a:p>
            <a:r>
              <a:rPr lang="en-US" dirty="0"/>
              <a:t>Management Science and Engineering</a:t>
            </a:r>
          </a:p>
          <a:p>
            <a:r>
              <a:rPr lang="en-US" dirty="0"/>
              <a:t>(by courtesy) Computer Science and Electrical Engineering</a:t>
            </a:r>
          </a:p>
          <a:p>
            <a:r>
              <a:rPr lang="en-US" dirty="0"/>
              <a:t>Institute for Computational and Mathematical Engineering</a:t>
            </a:r>
          </a:p>
          <a:p>
            <a:endParaRPr lang="en-US" dirty="0"/>
          </a:p>
        </p:txBody>
      </p:sp>
    </p:spTree>
    <p:extLst>
      <p:ext uri="{BB962C8B-B14F-4D97-AF65-F5344CB8AC3E}">
        <p14:creationId xmlns:p14="http://schemas.microsoft.com/office/powerpoint/2010/main" val="324434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Causal inference in new data modalities</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lstStyle/>
          <a:p>
            <a:r>
              <a:rPr lang="en-US" dirty="0"/>
              <a:t>Richer datasets (10s or 100s of variables)</a:t>
            </a:r>
          </a:p>
          <a:p>
            <a:r>
              <a:rPr lang="en-US" dirty="0"/>
              <a:t>Un-structured data (text, images, genomics)</a:t>
            </a:r>
          </a:p>
          <a:p>
            <a:r>
              <a:rPr lang="en-US" dirty="0"/>
              <a:t>Personalization (heterogeneous effect models)</a:t>
            </a:r>
          </a:p>
          <a:p>
            <a:r>
              <a:rPr lang="en-US" dirty="0"/>
              <a:t>Automatic model selection/model robustness/researcher bias robustness</a:t>
            </a:r>
          </a:p>
          <a:p>
            <a:endParaRPr lang="en-US" dirty="0"/>
          </a:p>
          <a:p>
            <a:pPr marL="36900" indent="0">
              <a:buNone/>
            </a:pPr>
            <a:r>
              <a:rPr lang="en-US" dirty="0"/>
              <a:t>Exactly the topics where predictive machine learning techniques really shine!</a:t>
            </a:r>
          </a:p>
          <a:p>
            <a:endParaRPr lang="en-US" dirty="0"/>
          </a:p>
        </p:txBody>
      </p:sp>
    </p:spTree>
    <p:extLst>
      <p:ext uri="{BB962C8B-B14F-4D97-AF65-F5344CB8AC3E}">
        <p14:creationId xmlns:p14="http://schemas.microsoft.com/office/powerpoint/2010/main" val="13384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BDF6-4831-45DC-8BF1-095CA8ECF73A}"/>
              </a:ext>
            </a:extLst>
          </p:cNvPr>
          <p:cNvSpPr>
            <a:spLocks noGrp="1"/>
          </p:cNvSpPr>
          <p:nvPr>
            <p:ph type="title"/>
          </p:nvPr>
        </p:nvSpPr>
        <p:spPr/>
        <p:txBody>
          <a:bodyPr/>
          <a:lstStyle/>
          <a:p>
            <a:r>
              <a:rPr lang="en-US" dirty="0"/>
              <a:t>ML helps bypass the curse of dimensionality</a:t>
            </a:r>
          </a:p>
        </p:txBody>
      </p:sp>
      <p:sp>
        <p:nvSpPr>
          <p:cNvPr id="3" name="Content Placeholder 2">
            <a:extLst>
              <a:ext uri="{FF2B5EF4-FFF2-40B4-BE49-F238E27FC236}">
                <a16:creationId xmlns:a16="http://schemas.microsoft.com/office/drawing/2014/main" id="{B676838B-D1E4-492B-A92A-44E3B09C7C06}"/>
              </a:ext>
            </a:extLst>
          </p:cNvPr>
          <p:cNvSpPr>
            <a:spLocks noGrp="1"/>
          </p:cNvSpPr>
          <p:nvPr>
            <p:ph idx="1"/>
          </p:nvPr>
        </p:nvSpPr>
        <p:spPr/>
        <p:txBody>
          <a:bodyPr/>
          <a:lstStyle/>
          <a:p>
            <a:r>
              <a:rPr lang="en-US" dirty="0"/>
              <a:t>ML methods automatically adapt to unknown complexity of the truth</a:t>
            </a:r>
          </a:p>
          <a:p>
            <a:pPr lvl="1"/>
            <a:endParaRPr lang="en-US" dirty="0"/>
          </a:p>
          <a:p>
            <a:pPr lvl="1"/>
            <a:r>
              <a:rPr lang="en-US" dirty="0"/>
              <a:t>Adapt to number of relevant features (Lasso, Random Forests)</a:t>
            </a:r>
          </a:p>
          <a:p>
            <a:pPr lvl="1"/>
            <a:r>
              <a:rPr lang="en-US" dirty="0"/>
              <a:t>Adapt to low dimensionality of covariate distribution (Nearest Neighbor regression)</a:t>
            </a:r>
          </a:p>
          <a:p>
            <a:pPr lvl="1"/>
            <a:r>
              <a:rPr lang="en-US" dirty="0"/>
              <a:t>Adapt to the “complexity/smoothness” of true model (Kernel Ridge)</a:t>
            </a:r>
          </a:p>
          <a:p>
            <a:pPr lvl="1"/>
            <a:r>
              <a:rPr lang="en-US" dirty="0"/>
              <a:t>Build data-driven low dimensional feature representations (Neural Networks)</a:t>
            </a:r>
          </a:p>
        </p:txBody>
      </p:sp>
    </p:spTree>
    <p:extLst>
      <p:ext uri="{BB962C8B-B14F-4D97-AF65-F5344CB8AC3E}">
        <p14:creationId xmlns:p14="http://schemas.microsoft.com/office/powerpoint/2010/main" val="33060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EF58-1D50-4CB5-8376-0CE0F39D71A5}"/>
              </a:ext>
            </a:extLst>
          </p:cNvPr>
          <p:cNvSpPr>
            <a:spLocks noGrp="1"/>
          </p:cNvSpPr>
          <p:nvPr>
            <p:ph type="title"/>
          </p:nvPr>
        </p:nvSpPr>
        <p:spPr/>
        <p:txBody>
          <a:bodyPr/>
          <a:lstStyle/>
          <a:p>
            <a:r>
              <a:rPr lang="en-US" dirty="0"/>
              <a:t>Causal Machine Learning</a:t>
            </a:r>
          </a:p>
        </p:txBody>
      </p:sp>
      <p:sp>
        <p:nvSpPr>
          <p:cNvPr id="3" name="Text Placeholder 2">
            <a:extLst>
              <a:ext uri="{FF2B5EF4-FFF2-40B4-BE49-F238E27FC236}">
                <a16:creationId xmlns:a16="http://schemas.microsoft.com/office/drawing/2014/main" id="{2FAFE812-C173-4391-83AF-4BED67A731F2}"/>
              </a:ext>
            </a:extLst>
          </p:cNvPr>
          <p:cNvSpPr>
            <a:spLocks noGrp="1"/>
          </p:cNvSpPr>
          <p:nvPr>
            <p:ph type="body" idx="1"/>
          </p:nvPr>
        </p:nvSpPr>
        <p:spPr/>
        <p:txBody>
          <a:bodyPr/>
          <a:lstStyle/>
          <a:p>
            <a:r>
              <a:rPr lang="en-US" dirty="0"/>
              <a:t>Re-directing the ability of machine learning estimators to bypass the curse of dimensionality, from the current focus of solving prediction problems to solving statistical problems that arise in causal inference.</a:t>
            </a:r>
          </a:p>
        </p:txBody>
      </p:sp>
    </p:spTree>
    <p:extLst>
      <p:ext uri="{BB962C8B-B14F-4D97-AF65-F5344CB8AC3E}">
        <p14:creationId xmlns:p14="http://schemas.microsoft.com/office/powerpoint/2010/main" val="405584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Many industrial and scientific use cases</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8595965" cy="3714749"/>
          </a:xfrm>
        </p:spPr>
        <p:txBody>
          <a:bodyPr/>
          <a:lstStyle/>
          <a:p>
            <a:r>
              <a:rPr lang="en-US" dirty="0"/>
              <a:t>Return-on-investment, pricing, customer segmentation and personalization</a:t>
            </a:r>
          </a:p>
          <a:p>
            <a:r>
              <a:rPr lang="en-US" dirty="0"/>
              <a:t>Experimentation in tech industry</a:t>
            </a:r>
          </a:p>
          <a:p>
            <a:r>
              <a:rPr lang="en-US" dirty="0"/>
              <a:t>Personalized medicine</a:t>
            </a:r>
          </a:p>
          <a:p>
            <a:r>
              <a:rPr lang="en-US" dirty="0"/>
              <a:t>Heterogeneity of effect in social science studies</a:t>
            </a:r>
          </a:p>
        </p:txBody>
      </p:sp>
    </p:spTree>
    <p:extLst>
      <p:ext uri="{BB962C8B-B14F-4D97-AF65-F5344CB8AC3E}">
        <p14:creationId xmlns:p14="http://schemas.microsoft.com/office/powerpoint/2010/main" val="216186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54E52-0C12-4E7D-9B39-A2BF0F824C3F}"/>
              </a:ext>
            </a:extLst>
          </p:cNvPr>
          <p:cNvSpPr>
            <a:spLocks noGrp="1"/>
          </p:cNvSpPr>
          <p:nvPr>
            <p:ph type="title"/>
          </p:nvPr>
        </p:nvSpPr>
        <p:spPr>
          <a:xfrm>
            <a:off x="175777" y="-132323"/>
            <a:ext cx="4444236" cy="1257300"/>
          </a:xfrm>
        </p:spPr>
        <p:txBody>
          <a:bodyPr>
            <a:normAutofit/>
          </a:bodyPr>
          <a:lstStyle/>
          <a:p>
            <a:r>
              <a:rPr lang="en-US" dirty="0"/>
              <a:t>The ALICE project</a:t>
            </a:r>
          </a:p>
        </p:txBody>
      </p:sp>
      <p:sp>
        <p:nvSpPr>
          <p:cNvPr id="7" name="Title 1">
            <a:extLst>
              <a:ext uri="{FF2B5EF4-FFF2-40B4-BE49-F238E27FC236}">
                <a16:creationId xmlns:a16="http://schemas.microsoft.com/office/drawing/2014/main" id="{0A3A8AF1-016A-41AB-A545-3BFA64ACB94F}"/>
              </a:ext>
            </a:extLst>
          </p:cNvPr>
          <p:cNvSpPr txBox="1">
            <a:spLocks/>
          </p:cNvSpPr>
          <p:nvPr/>
        </p:nvSpPr>
        <p:spPr>
          <a:xfrm>
            <a:off x="175777" y="160662"/>
            <a:ext cx="5323715" cy="81561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809A593-8C00-424E-A947-32C7C7C67C0A}"/>
                  </a:ext>
                </a:extLst>
              </p:cNvPr>
              <p:cNvSpPr txBox="1">
                <a:spLocks/>
              </p:cNvSpPr>
              <p:nvPr/>
            </p:nvSpPr>
            <p:spPr>
              <a:xfrm>
                <a:off x="175776" y="1087933"/>
                <a:ext cx="5027991" cy="35350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dirty="0"/>
                  <a:t>Research + Industry Problems + Software Development</a:t>
                </a:r>
              </a:p>
              <a:p>
                <a:r>
                  <a:rPr lang="en-US" sz="1400" dirty="0"/>
                  <a:t>New application domains for causal inference, lead to novel </a:t>
                </a:r>
                <a:r>
                  <a:rPr lang="en-US" sz="1400" dirty="0" err="1"/>
                  <a:t>CausalML</a:t>
                </a:r>
                <a:r>
                  <a:rPr lang="en-US" sz="1400" dirty="0"/>
                  <a:t> methodologies</a:t>
                </a:r>
              </a:p>
              <a:p>
                <a:pPr lvl="1"/>
                <a:r>
                  <a:rPr lang="en-US" sz="1400" dirty="0"/>
                  <a:t>Recommendation A/B tests at TripAdvisor 		   </a:t>
                </a:r>
                <a14:m>
                  <m:oMath xmlns:m="http://schemas.openxmlformats.org/officeDocument/2006/math">
                    <m:r>
                      <a:rPr lang="en-US" sz="1400" b="0" i="1" smtClean="0">
                        <a:latin typeface="Cambria Math" panose="02040503050406030204" pitchFamily="18" charset="0"/>
                      </a:rPr>
                      <m:t>⇒</m:t>
                    </m:r>
                  </m:oMath>
                </a14:m>
                <a:r>
                  <a:rPr lang="en-US" sz="1400" dirty="0"/>
                  <a:t> ML heterogeneous effects with instruments</a:t>
                </a:r>
              </a:p>
              <a:p>
                <a:pPr lvl="1"/>
                <a:r>
                  <a:rPr lang="en-US" sz="1400" dirty="0"/>
                  <a:t>Long-term Return-on-Investment (ROI) at Microsoft </a:t>
                </a:r>
                <a14:m>
                  <m:oMath xmlns:m="http://schemas.openxmlformats.org/officeDocument/2006/math">
                    <m:r>
                      <a:rPr lang="en-US" sz="1400" b="0" i="1" smtClean="0">
                        <a:latin typeface="Cambria Math" panose="02040503050406030204" pitchFamily="18" charset="0"/>
                      </a:rPr>
                      <m:t>⇒</m:t>
                    </m:r>
                  </m:oMath>
                </a14:m>
                <a:r>
                  <a:rPr lang="en-US" sz="1400" dirty="0"/>
                  <a:t> Dynamic effects + surrogates in high dimensions</a:t>
                </a:r>
              </a:p>
              <a:p>
                <a:pPr lvl="1"/>
                <a:r>
                  <a:rPr lang="en-US" sz="1400" dirty="0"/>
                  <a:t>Personalized pricing and heterogeneous demand        </a:t>
                </a:r>
                <a14:m>
                  <m:oMath xmlns:m="http://schemas.openxmlformats.org/officeDocument/2006/math">
                    <m:r>
                      <a:rPr lang="en-US" sz="1400" b="0" i="1" smtClean="0">
                        <a:latin typeface="Cambria Math" panose="02040503050406030204" pitchFamily="18" charset="0"/>
                      </a:rPr>
                      <m:t>⇒</m:t>
                    </m:r>
                  </m:oMath>
                </a14:m>
                <a:r>
                  <a:rPr lang="en-US" sz="1400" dirty="0"/>
                  <a:t> Statistical learning for heterogeneous causal effects</a:t>
                </a:r>
              </a:p>
            </p:txBody>
          </p:sp>
        </mc:Choice>
        <mc:Fallback xmlns="">
          <p:sp>
            <p:nvSpPr>
              <p:cNvPr id="8" name="Content Placeholder 2">
                <a:extLst>
                  <a:ext uri="{FF2B5EF4-FFF2-40B4-BE49-F238E27FC236}">
                    <a16:creationId xmlns:a16="http://schemas.microsoft.com/office/drawing/2014/main" id="{6809A593-8C00-424E-A947-32C7C7C67C0A}"/>
                  </a:ext>
                </a:extLst>
              </p:cNvPr>
              <p:cNvSpPr txBox="1">
                <a:spLocks noRot="1" noChangeAspect="1" noMove="1" noResize="1" noEditPoints="1" noAdjustHandles="1" noChangeArrowheads="1" noChangeShapeType="1" noTextEdit="1"/>
              </p:cNvSpPr>
              <p:nvPr/>
            </p:nvSpPr>
            <p:spPr>
              <a:xfrm>
                <a:off x="175776" y="1087933"/>
                <a:ext cx="5027991" cy="3535083"/>
              </a:xfrm>
              <a:prstGeom prst="rect">
                <a:avLst/>
              </a:prstGeom>
              <a:blipFill>
                <a:blip r:embed="rId2"/>
                <a:stretch>
                  <a:fillRect/>
                </a:stretch>
              </a:blipFill>
              <a:effectLst>
                <a:outerShdw blurRad="25400" dir="17880000">
                  <a:srgbClr val="000000">
                    <a:alpha val="46000"/>
                  </a:srgbClr>
                </a:outerShdw>
              </a:effectLst>
            </p:spPr>
            <p:txBody>
              <a:bodyPr/>
              <a:lstStyle/>
              <a:p>
                <a:r>
                  <a:rPr lang="en-US">
                    <a:noFill/>
                  </a:rPr>
                  <a:t> </a:t>
                </a:r>
              </a:p>
            </p:txBody>
          </p:sp>
        </mc:Fallback>
      </mc:AlternateContent>
      <p:sp>
        <p:nvSpPr>
          <p:cNvPr id="2" name="Right Brace 1">
            <a:extLst>
              <a:ext uri="{FF2B5EF4-FFF2-40B4-BE49-F238E27FC236}">
                <a16:creationId xmlns:a16="http://schemas.microsoft.com/office/drawing/2014/main" id="{9CB2E359-1EDB-46B0-8F91-BF9753C61B7A}"/>
              </a:ext>
            </a:extLst>
          </p:cNvPr>
          <p:cNvSpPr/>
          <p:nvPr/>
        </p:nvSpPr>
        <p:spPr>
          <a:xfrm>
            <a:off x="5264944" y="1478756"/>
            <a:ext cx="324583" cy="20788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E96FE5D4-031E-4D24-8F17-0B589E7657DA}"/>
              </a:ext>
            </a:extLst>
          </p:cNvPr>
          <p:cNvSpPr txBox="1">
            <a:spLocks/>
          </p:cNvSpPr>
          <p:nvPr/>
        </p:nvSpPr>
        <p:spPr>
          <a:xfrm>
            <a:off x="5589527" y="1396440"/>
            <a:ext cx="5574466" cy="35350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Major research challenges</a:t>
            </a:r>
          </a:p>
          <a:p>
            <a:r>
              <a:rPr lang="en-US" sz="1400" dirty="0"/>
              <a:t>High-dimensionality of data and valid inference [ICML’18a, COLT’20, NeurIPS’21, CLeaR’22, Arxiv’21a,b,c]</a:t>
            </a:r>
          </a:p>
          <a:p>
            <a:r>
              <a:rPr lang="en-US" sz="1400" dirty="0"/>
              <a:t>Unobserved confounding [NeurIPS’19, NeurIPS’20]</a:t>
            </a:r>
          </a:p>
          <a:p>
            <a:r>
              <a:rPr lang="en-US" sz="1400" dirty="0"/>
              <a:t>Dynamic aspects of decision making [NeurIPS’15, ICML’16, NeurIPS’16, FOCS’17, EC’15, ICML’18b,c, ICML’21, NeurIPS’21a,b]</a:t>
            </a:r>
          </a:p>
          <a:p>
            <a:r>
              <a:rPr lang="en-US" sz="1400" dirty="0"/>
              <a:t>Personalized effects and policies [ICML’19, NeurIPS’19, COLT’19, CLeaR’22]</a:t>
            </a:r>
          </a:p>
          <a:p>
            <a:pPr marL="36900" indent="0">
              <a:buNone/>
            </a:pPr>
            <a:endParaRPr lang="en-US" sz="1400" dirty="0"/>
          </a:p>
          <a:p>
            <a:pPr marL="36900" indent="0">
              <a:buNone/>
            </a:pPr>
            <a:r>
              <a:rPr lang="en-US" sz="1600" dirty="0"/>
              <a:t>New problems in statistical learning theory, high-dimensional statistics, semi-parametric and non-parametric inference theory, optimization theory, online learning theory</a:t>
            </a:r>
          </a:p>
        </p:txBody>
      </p:sp>
      <p:sp>
        <p:nvSpPr>
          <p:cNvPr id="10" name="TextBox 9">
            <a:extLst>
              <a:ext uri="{FF2B5EF4-FFF2-40B4-BE49-F238E27FC236}">
                <a16:creationId xmlns:a16="http://schemas.microsoft.com/office/drawing/2014/main" id="{AA594B55-54BF-4E8D-8FB3-62E62657B840}"/>
              </a:ext>
            </a:extLst>
          </p:cNvPr>
          <p:cNvSpPr txBox="1"/>
          <p:nvPr/>
        </p:nvSpPr>
        <p:spPr>
          <a:xfrm>
            <a:off x="244783" y="693651"/>
            <a:ext cx="9297119" cy="461665"/>
          </a:xfrm>
          <a:prstGeom prst="rect">
            <a:avLst/>
          </a:prstGeom>
          <a:noFill/>
        </p:spPr>
        <p:txBody>
          <a:bodyPr wrap="square">
            <a:spAutoFit/>
          </a:bodyPr>
          <a:lstStyle/>
          <a:p>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utomated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L</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earning and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I</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ntelligence for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ausation and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E</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conomics)</a:t>
            </a:r>
            <a:endParaRPr lang="en-US" sz="1100" dirty="0"/>
          </a:p>
        </p:txBody>
      </p:sp>
    </p:spTree>
    <p:extLst>
      <p:ext uri="{BB962C8B-B14F-4D97-AF65-F5344CB8AC3E}">
        <p14:creationId xmlns:p14="http://schemas.microsoft.com/office/powerpoint/2010/main" val="38255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B6D67-6CEA-4CEE-8BFC-8CB7DC1224E4}"/>
              </a:ext>
            </a:extLst>
          </p:cNvPr>
          <p:cNvPicPr>
            <a:picLocks noChangeAspect="1"/>
          </p:cNvPicPr>
          <p:nvPr/>
        </p:nvPicPr>
        <p:blipFill>
          <a:blip r:embed="rId2"/>
          <a:stretch>
            <a:fillRect/>
          </a:stretch>
        </p:blipFill>
        <p:spPr>
          <a:xfrm>
            <a:off x="5041849" y="2918295"/>
            <a:ext cx="3955626" cy="2679765"/>
          </a:xfrm>
          <a:prstGeom prst="rect">
            <a:avLst/>
          </a:prstGeom>
        </p:spPr>
      </p:pic>
      <p:sp>
        <p:nvSpPr>
          <p:cNvPr id="4" name="Title 3">
            <a:extLst>
              <a:ext uri="{FF2B5EF4-FFF2-40B4-BE49-F238E27FC236}">
                <a16:creationId xmlns:a16="http://schemas.microsoft.com/office/drawing/2014/main" id="{7A354E52-0C12-4E7D-9B39-A2BF0F824C3F}"/>
              </a:ext>
            </a:extLst>
          </p:cNvPr>
          <p:cNvSpPr>
            <a:spLocks noGrp="1"/>
          </p:cNvSpPr>
          <p:nvPr>
            <p:ph type="title"/>
          </p:nvPr>
        </p:nvSpPr>
        <p:spPr>
          <a:xfrm>
            <a:off x="175777" y="-132323"/>
            <a:ext cx="4444236" cy="1257300"/>
          </a:xfrm>
        </p:spPr>
        <p:txBody>
          <a:bodyPr>
            <a:normAutofit/>
          </a:bodyPr>
          <a:lstStyle/>
          <a:p>
            <a:r>
              <a:rPr lang="en-US" dirty="0"/>
              <a:t>The ALICE project</a:t>
            </a:r>
          </a:p>
        </p:txBody>
      </p:sp>
      <p:sp>
        <p:nvSpPr>
          <p:cNvPr id="7" name="Title 1">
            <a:extLst>
              <a:ext uri="{FF2B5EF4-FFF2-40B4-BE49-F238E27FC236}">
                <a16:creationId xmlns:a16="http://schemas.microsoft.com/office/drawing/2014/main" id="{0A3A8AF1-016A-41AB-A545-3BFA64ACB94F}"/>
              </a:ext>
            </a:extLst>
          </p:cNvPr>
          <p:cNvSpPr txBox="1">
            <a:spLocks/>
          </p:cNvSpPr>
          <p:nvPr/>
        </p:nvSpPr>
        <p:spPr>
          <a:xfrm>
            <a:off x="175777" y="160662"/>
            <a:ext cx="5323715" cy="81561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809A593-8C00-424E-A947-32C7C7C67C0A}"/>
                  </a:ext>
                </a:extLst>
              </p:cNvPr>
              <p:cNvSpPr txBox="1">
                <a:spLocks/>
              </p:cNvSpPr>
              <p:nvPr/>
            </p:nvSpPr>
            <p:spPr>
              <a:xfrm>
                <a:off x="175777" y="1087933"/>
                <a:ext cx="5082024" cy="35350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dirty="0"/>
                  <a:t>Research + Industry Problems + Software Development</a:t>
                </a:r>
              </a:p>
              <a:p>
                <a:r>
                  <a:rPr lang="en-US" sz="1400" dirty="0"/>
                  <a:t>New application domains for causal inference, lead to novel </a:t>
                </a:r>
                <a:r>
                  <a:rPr lang="en-US" sz="1400" dirty="0" err="1"/>
                  <a:t>CausalML</a:t>
                </a:r>
                <a:r>
                  <a:rPr lang="en-US" sz="1400" dirty="0"/>
                  <a:t> methodologies</a:t>
                </a:r>
              </a:p>
              <a:p>
                <a:pPr lvl="1"/>
                <a:r>
                  <a:rPr lang="en-US" sz="1400" dirty="0"/>
                  <a:t>Recommendation A/B tests at TripAdvisor 	              </a:t>
                </a:r>
                <a14:m>
                  <m:oMath xmlns:m="http://schemas.openxmlformats.org/officeDocument/2006/math">
                    <m:r>
                      <a:rPr lang="en-US" sz="1400" b="0" i="1" smtClean="0">
                        <a:latin typeface="Cambria Math" panose="02040503050406030204" pitchFamily="18" charset="0"/>
                      </a:rPr>
                      <m:t>⇒</m:t>
                    </m:r>
                  </m:oMath>
                </a14:m>
                <a:r>
                  <a:rPr lang="en-US" sz="1400" dirty="0"/>
                  <a:t> ML heterogeneous effects with instruments</a:t>
                </a:r>
              </a:p>
              <a:p>
                <a:pPr lvl="1"/>
                <a:r>
                  <a:rPr lang="en-US" sz="1400" dirty="0"/>
                  <a:t>Long-term Return-on-Investment (ROI) at Microsoft  </a:t>
                </a:r>
                <a14:m>
                  <m:oMath xmlns:m="http://schemas.openxmlformats.org/officeDocument/2006/math">
                    <m:r>
                      <a:rPr lang="en-US" sz="1400" b="0" i="1" smtClean="0">
                        <a:latin typeface="Cambria Math" panose="02040503050406030204" pitchFamily="18" charset="0"/>
                      </a:rPr>
                      <m:t>⇒</m:t>
                    </m:r>
                  </m:oMath>
                </a14:m>
                <a:r>
                  <a:rPr lang="en-US" sz="1400" dirty="0"/>
                  <a:t> Dynamic effects + surrogates in high dimensions</a:t>
                </a:r>
              </a:p>
              <a:p>
                <a:pPr lvl="1"/>
                <a:r>
                  <a:rPr lang="en-US" sz="1400" dirty="0"/>
                  <a:t>Personalized pricing and heterogeneous demand  	    </a:t>
                </a:r>
                <a14:m>
                  <m:oMath xmlns:m="http://schemas.openxmlformats.org/officeDocument/2006/math">
                    <m:r>
                      <a:rPr lang="en-US" sz="1400" b="0" i="1" smtClean="0">
                        <a:latin typeface="Cambria Math" panose="02040503050406030204" pitchFamily="18" charset="0"/>
                      </a:rPr>
                      <m:t>⇒</m:t>
                    </m:r>
                  </m:oMath>
                </a14:m>
                <a:r>
                  <a:rPr lang="en-US" sz="1400" dirty="0"/>
                  <a:t> Statistical learning for heterogeneous causal effects</a:t>
                </a:r>
              </a:p>
              <a:p>
                <a:r>
                  <a:rPr lang="en-US" sz="1600" dirty="0"/>
                  <a:t>Making </a:t>
                </a:r>
                <a:r>
                  <a:rPr lang="en-US" sz="1600" dirty="0" err="1"/>
                  <a:t>CausalML</a:t>
                </a:r>
                <a:r>
                  <a:rPr lang="en-US" sz="1600" dirty="0"/>
                  <a:t> methods accessible with the </a:t>
                </a:r>
                <a:r>
                  <a:rPr lang="en-US" sz="1600" dirty="0" err="1"/>
                  <a:t>EconML</a:t>
                </a:r>
                <a:r>
                  <a:rPr lang="en-US" sz="1600" dirty="0"/>
                  <a:t> library</a:t>
                </a:r>
              </a:p>
            </p:txBody>
          </p:sp>
        </mc:Choice>
        <mc:Fallback xmlns="">
          <p:sp>
            <p:nvSpPr>
              <p:cNvPr id="8" name="Content Placeholder 2">
                <a:extLst>
                  <a:ext uri="{FF2B5EF4-FFF2-40B4-BE49-F238E27FC236}">
                    <a16:creationId xmlns:a16="http://schemas.microsoft.com/office/drawing/2014/main" id="{6809A593-8C00-424E-A947-32C7C7C67C0A}"/>
                  </a:ext>
                </a:extLst>
              </p:cNvPr>
              <p:cNvSpPr txBox="1">
                <a:spLocks noRot="1" noChangeAspect="1" noMove="1" noResize="1" noEditPoints="1" noAdjustHandles="1" noChangeArrowheads="1" noChangeShapeType="1" noTextEdit="1"/>
              </p:cNvSpPr>
              <p:nvPr/>
            </p:nvSpPr>
            <p:spPr>
              <a:xfrm>
                <a:off x="175777" y="1087933"/>
                <a:ext cx="5082024" cy="3535083"/>
              </a:xfrm>
              <a:prstGeom prst="rect">
                <a:avLst/>
              </a:prstGeom>
              <a:blipFill>
                <a:blip r:embed="rId3"/>
                <a:stretch>
                  <a:fillRect/>
                </a:stretch>
              </a:blipFill>
              <a:effectLst>
                <a:outerShdw blurRad="25400" dir="17880000">
                  <a:srgbClr val="000000">
                    <a:alpha val="46000"/>
                  </a:srgbClr>
                </a:outerShdw>
              </a:effectLst>
            </p:spPr>
            <p:txBody>
              <a:bodyPr/>
              <a:lstStyle/>
              <a:p>
                <a:r>
                  <a:rPr lang="en-US">
                    <a:noFill/>
                  </a:rPr>
                  <a:t> </a:t>
                </a:r>
              </a:p>
            </p:txBody>
          </p:sp>
        </mc:Fallback>
      </mc:AlternateContent>
      <p:pic>
        <p:nvPicPr>
          <p:cNvPr id="9" name="Graphic 8">
            <a:extLst>
              <a:ext uri="{FF2B5EF4-FFF2-40B4-BE49-F238E27FC236}">
                <a16:creationId xmlns:a16="http://schemas.microsoft.com/office/drawing/2014/main" id="{54E5D672-20DE-4A10-B6ED-C498A0435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952" y="29755"/>
            <a:ext cx="3160150" cy="824387"/>
          </a:xfrm>
          <a:prstGeom prst="rect">
            <a:avLst/>
          </a:prstGeom>
        </p:spPr>
      </p:pic>
      <p:grpSp>
        <p:nvGrpSpPr>
          <p:cNvPr id="10" name="Group 9">
            <a:extLst>
              <a:ext uri="{FF2B5EF4-FFF2-40B4-BE49-F238E27FC236}">
                <a16:creationId xmlns:a16="http://schemas.microsoft.com/office/drawing/2014/main" id="{E17D909E-3685-46D4-9B2C-E9D50E604C9F}"/>
              </a:ext>
            </a:extLst>
          </p:cNvPr>
          <p:cNvGrpSpPr/>
          <p:nvPr/>
        </p:nvGrpSpPr>
        <p:grpSpPr>
          <a:xfrm>
            <a:off x="5508560" y="829104"/>
            <a:ext cx="6638289" cy="2048806"/>
            <a:chOff x="5484738" y="4809181"/>
            <a:chExt cx="6638289" cy="2048806"/>
          </a:xfrm>
        </p:grpSpPr>
        <p:grpSp>
          <p:nvGrpSpPr>
            <p:cNvPr id="11" name="Group 10">
              <a:extLst>
                <a:ext uri="{FF2B5EF4-FFF2-40B4-BE49-F238E27FC236}">
                  <a16:creationId xmlns:a16="http://schemas.microsoft.com/office/drawing/2014/main" id="{E778CBF2-EFD9-42CF-97A5-B3CCB785F1FB}"/>
                </a:ext>
              </a:extLst>
            </p:cNvPr>
            <p:cNvGrpSpPr/>
            <p:nvPr/>
          </p:nvGrpSpPr>
          <p:grpSpPr>
            <a:xfrm>
              <a:off x="5484738" y="4809181"/>
              <a:ext cx="6638289" cy="2048806"/>
              <a:chOff x="5541403" y="687081"/>
              <a:chExt cx="6638289" cy="2048806"/>
            </a:xfrm>
          </p:grpSpPr>
          <p:sp>
            <p:nvSpPr>
              <p:cNvPr id="13" name="TextBox 12">
                <a:extLst>
                  <a:ext uri="{FF2B5EF4-FFF2-40B4-BE49-F238E27FC236}">
                    <a16:creationId xmlns:a16="http://schemas.microsoft.com/office/drawing/2014/main" id="{AF089382-CF63-4044-9F30-2FCD5870E768}"/>
                  </a:ext>
                </a:extLst>
              </p:cNvPr>
              <p:cNvSpPr txBox="1"/>
              <p:nvPr/>
            </p:nvSpPr>
            <p:spPr>
              <a:xfrm>
                <a:off x="5541403" y="687081"/>
                <a:ext cx="4056359" cy="194095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dirty="0"/>
                  <a:t>”Developing a deep understanding of our travelers so we can create truly relevant experiences is at the core of what we do at TripAdvisor. Our partnership with Microsoft Research has allowed us to unlock critical insights that inform how to improve those experiences in a 1:1 manner.” </a:t>
                </a:r>
              </a:p>
              <a:p>
                <a:pPr algn="r"/>
                <a:endParaRPr lang="en-US" sz="1200" dirty="0"/>
              </a:p>
              <a:p>
                <a:pPr algn="r"/>
                <a:r>
                  <a:rPr lang="en-US" sz="1200" dirty="0"/>
                  <a:t>—Matthew Dacey, Vice President</a:t>
                </a:r>
              </a:p>
              <a:p>
                <a:pPr algn="r"/>
                <a:r>
                  <a:rPr lang="en-US" sz="1200" dirty="0"/>
                  <a:t>Membership and Growth at TripAdvisor</a:t>
                </a:r>
              </a:p>
            </p:txBody>
          </p:sp>
          <p:grpSp>
            <p:nvGrpSpPr>
              <p:cNvPr id="14" name="Group 13">
                <a:extLst>
                  <a:ext uri="{FF2B5EF4-FFF2-40B4-BE49-F238E27FC236}">
                    <a16:creationId xmlns:a16="http://schemas.microsoft.com/office/drawing/2014/main" id="{A1C878AF-65A9-4E1C-9595-5BE5174E295C}"/>
                  </a:ext>
                </a:extLst>
              </p:cNvPr>
              <p:cNvGrpSpPr/>
              <p:nvPr/>
            </p:nvGrpSpPr>
            <p:grpSpPr>
              <a:xfrm>
                <a:off x="9624430" y="687081"/>
                <a:ext cx="2555262" cy="2048806"/>
                <a:chOff x="9502118" y="687081"/>
                <a:chExt cx="2555262" cy="2048806"/>
              </a:xfrm>
            </p:grpSpPr>
            <p:sp>
              <p:nvSpPr>
                <p:cNvPr id="15" name="Rectangle: Rounded Corners 14">
                  <a:extLst>
                    <a:ext uri="{FF2B5EF4-FFF2-40B4-BE49-F238E27FC236}">
                      <a16:creationId xmlns:a16="http://schemas.microsoft.com/office/drawing/2014/main" id="{2FCE4B51-646B-4FEA-BDB7-6F7BC55CAE3B}"/>
                    </a:ext>
                  </a:extLst>
                </p:cNvPr>
                <p:cNvSpPr/>
                <p:nvPr/>
              </p:nvSpPr>
              <p:spPr>
                <a:xfrm>
                  <a:off x="9502118" y="687081"/>
                  <a:ext cx="2555262" cy="20488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E78E587-4FDE-4E4C-9B1E-0A7DC55E27DA}"/>
                    </a:ext>
                  </a:extLst>
                </p:cNvPr>
                <p:cNvPicPr>
                  <a:picLocks noChangeAspect="1"/>
                </p:cNvPicPr>
                <p:nvPr/>
              </p:nvPicPr>
              <p:blipFill>
                <a:blip r:embed="rId6"/>
                <a:stretch>
                  <a:fillRect/>
                </a:stretch>
              </p:blipFill>
              <p:spPr>
                <a:xfrm>
                  <a:off x="9502118" y="1127930"/>
                  <a:ext cx="2555262" cy="1484869"/>
                </a:xfrm>
                <a:prstGeom prst="rect">
                  <a:avLst/>
                </a:prstGeom>
              </p:spPr>
            </p:pic>
            <p:sp>
              <p:nvSpPr>
                <p:cNvPr id="17" name="TextBox 16">
                  <a:extLst>
                    <a:ext uri="{FF2B5EF4-FFF2-40B4-BE49-F238E27FC236}">
                      <a16:creationId xmlns:a16="http://schemas.microsoft.com/office/drawing/2014/main" id="{91ED945A-2F5B-4182-8FD4-8718B54A8878}"/>
                    </a:ext>
                  </a:extLst>
                </p:cNvPr>
                <p:cNvSpPr txBox="1"/>
                <p:nvPr/>
              </p:nvSpPr>
              <p:spPr>
                <a:xfrm>
                  <a:off x="9799158" y="731254"/>
                  <a:ext cx="2096932" cy="461665"/>
                </a:xfrm>
                <a:prstGeom prst="rect">
                  <a:avLst/>
                </a:prstGeom>
                <a:noFill/>
              </p:spPr>
              <p:txBody>
                <a:bodyPr wrap="square" rtlCol="0">
                  <a:spAutoFit/>
                </a:bodyPr>
                <a:lstStyle/>
                <a:p>
                  <a:pPr algn="ctr"/>
                  <a:r>
                    <a:rPr lang="en-US" sz="1200" dirty="0">
                      <a:solidFill>
                        <a:schemeClr val="bg1"/>
                      </a:solidFill>
                    </a:rPr>
                    <a:t>Heterogeneous Effect of Membership</a:t>
                  </a:r>
                </a:p>
              </p:txBody>
            </p:sp>
          </p:grpSp>
        </p:grpSp>
        <p:pic>
          <p:nvPicPr>
            <p:cNvPr id="12" name="Picture 11" descr="Icon&#10;&#10;Description automatically generated">
              <a:extLst>
                <a:ext uri="{FF2B5EF4-FFF2-40B4-BE49-F238E27FC236}">
                  <a16:creationId xmlns:a16="http://schemas.microsoft.com/office/drawing/2014/main" id="{50FA0B97-7CA1-4712-AF61-E173FD8311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4738" y="6138455"/>
              <a:ext cx="611683" cy="611683"/>
            </a:xfrm>
            <a:prstGeom prst="rect">
              <a:avLst/>
            </a:prstGeom>
          </p:spPr>
        </p:pic>
      </p:grpSp>
      <p:pic>
        <p:nvPicPr>
          <p:cNvPr id="18" name="Picture 4" descr="Walmart Logo Tagline">
            <a:extLst>
              <a:ext uri="{FF2B5EF4-FFF2-40B4-BE49-F238E27FC236}">
                <a16:creationId xmlns:a16="http://schemas.microsoft.com/office/drawing/2014/main" id="{F62D2250-3174-4841-8AEB-3DA29CE0EF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223" y="4415400"/>
            <a:ext cx="1949092" cy="7588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EE94713-12DA-445F-897C-5068F07BA961}"/>
              </a:ext>
            </a:extLst>
          </p:cNvPr>
          <p:cNvGrpSpPr/>
          <p:nvPr/>
        </p:nvGrpSpPr>
        <p:grpSpPr>
          <a:xfrm>
            <a:off x="143241" y="5210193"/>
            <a:ext cx="2855219" cy="1593522"/>
            <a:chOff x="734092" y="0"/>
            <a:chExt cx="10723815" cy="6858000"/>
          </a:xfrm>
        </p:grpSpPr>
        <p:pic>
          <p:nvPicPr>
            <p:cNvPr id="20" name="Picture 19">
              <a:extLst>
                <a:ext uri="{FF2B5EF4-FFF2-40B4-BE49-F238E27FC236}">
                  <a16:creationId xmlns:a16="http://schemas.microsoft.com/office/drawing/2014/main" id="{CA678923-B272-478C-A6D8-2971BEC15A48}"/>
                </a:ext>
              </a:extLst>
            </p:cNvPr>
            <p:cNvPicPr>
              <a:picLocks noChangeAspect="1"/>
            </p:cNvPicPr>
            <p:nvPr/>
          </p:nvPicPr>
          <p:blipFill>
            <a:blip r:embed="rId9"/>
            <a:stretch>
              <a:fillRect/>
            </a:stretch>
          </p:blipFill>
          <p:spPr>
            <a:xfrm>
              <a:off x="734092" y="0"/>
              <a:ext cx="10723815" cy="6858000"/>
            </a:xfrm>
            <a:prstGeom prst="rect">
              <a:avLst/>
            </a:prstGeom>
          </p:spPr>
        </p:pic>
        <p:sp>
          <p:nvSpPr>
            <p:cNvPr id="21" name="Rectangle 20">
              <a:extLst>
                <a:ext uri="{FF2B5EF4-FFF2-40B4-BE49-F238E27FC236}">
                  <a16:creationId xmlns:a16="http://schemas.microsoft.com/office/drawing/2014/main" id="{4314CA59-AEA2-46A7-8AEE-B53ED2137C4F}"/>
                </a:ext>
              </a:extLst>
            </p:cNvPr>
            <p:cNvSpPr/>
            <p:nvPr/>
          </p:nvSpPr>
          <p:spPr>
            <a:xfrm>
              <a:off x="5500150" y="0"/>
              <a:ext cx="595391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16" descr="Microsoft Logo transparent PNG - StickPNG">
            <a:extLst>
              <a:ext uri="{FF2B5EF4-FFF2-40B4-BE49-F238E27FC236}">
                <a16:creationId xmlns:a16="http://schemas.microsoft.com/office/drawing/2014/main" id="{830AEF67-7F12-44DB-8DCE-2B509D06B1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367" b="38009"/>
          <a:stretch/>
        </p:blipFill>
        <p:spPr bwMode="auto">
          <a:xfrm>
            <a:off x="308688" y="4130776"/>
            <a:ext cx="1896132" cy="4858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Electrolux logo and symbol, meaning, history, PNG">
            <a:extLst>
              <a:ext uri="{FF2B5EF4-FFF2-40B4-BE49-F238E27FC236}">
                <a16:creationId xmlns:a16="http://schemas.microsoft.com/office/drawing/2014/main" id="{C9C3EA28-BEE5-428A-85C1-EF6D309E8D3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6419" b="26964"/>
          <a:stretch/>
        </p:blipFill>
        <p:spPr bwMode="auto">
          <a:xfrm>
            <a:off x="2748267" y="4313708"/>
            <a:ext cx="1852878" cy="48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89F0537-F02C-4569-A594-E050232204DE}"/>
              </a:ext>
            </a:extLst>
          </p:cNvPr>
          <p:cNvPicPr>
            <a:picLocks noChangeAspect="1"/>
          </p:cNvPicPr>
          <p:nvPr/>
        </p:nvPicPr>
        <p:blipFill rotWithShape="1">
          <a:blip r:embed="rId12"/>
          <a:srcRect b="6273"/>
          <a:stretch/>
        </p:blipFill>
        <p:spPr>
          <a:xfrm>
            <a:off x="8997475" y="2918295"/>
            <a:ext cx="3160150" cy="1940957"/>
          </a:xfrm>
          <a:prstGeom prst="rect">
            <a:avLst/>
          </a:prstGeom>
          <a:ln>
            <a:solidFill>
              <a:schemeClr val="bg1"/>
            </a:solidFill>
          </a:ln>
        </p:spPr>
      </p:pic>
      <p:grpSp>
        <p:nvGrpSpPr>
          <p:cNvPr id="6" name="Group 5">
            <a:extLst>
              <a:ext uri="{FF2B5EF4-FFF2-40B4-BE49-F238E27FC236}">
                <a16:creationId xmlns:a16="http://schemas.microsoft.com/office/drawing/2014/main" id="{034A193B-781C-403B-9482-9C815274E466}"/>
              </a:ext>
            </a:extLst>
          </p:cNvPr>
          <p:cNvGrpSpPr/>
          <p:nvPr/>
        </p:nvGrpSpPr>
        <p:grpSpPr>
          <a:xfrm>
            <a:off x="3070354" y="5804992"/>
            <a:ext cx="4352424" cy="998723"/>
            <a:chOff x="3084104" y="5773661"/>
            <a:chExt cx="4352424" cy="998723"/>
          </a:xfrm>
        </p:grpSpPr>
        <p:pic>
          <p:nvPicPr>
            <p:cNvPr id="22" name="Picture 21">
              <a:extLst>
                <a:ext uri="{FF2B5EF4-FFF2-40B4-BE49-F238E27FC236}">
                  <a16:creationId xmlns:a16="http://schemas.microsoft.com/office/drawing/2014/main" id="{911AE77F-80B6-4A66-8B0C-3545F4BCFF23}"/>
                </a:ext>
              </a:extLst>
            </p:cNvPr>
            <p:cNvPicPr>
              <a:picLocks noChangeAspect="1"/>
            </p:cNvPicPr>
            <p:nvPr/>
          </p:nvPicPr>
          <p:blipFill rotWithShape="1">
            <a:blip r:embed="rId13"/>
            <a:srcRect t="34374" b="5897"/>
            <a:stretch/>
          </p:blipFill>
          <p:spPr>
            <a:xfrm>
              <a:off x="3084104" y="5905146"/>
              <a:ext cx="4352424" cy="867238"/>
            </a:xfrm>
            <a:prstGeom prst="rect">
              <a:avLst/>
            </a:prstGeom>
          </p:spPr>
        </p:pic>
        <p:pic>
          <p:nvPicPr>
            <p:cNvPr id="28" name="Picture 27">
              <a:extLst>
                <a:ext uri="{FF2B5EF4-FFF2-40B4-BE49-F238E27FC236}">
                  <a16:creationId xmlns:a16="http://schemas.microsoft.com/office/drawing/2014/main" id="{AE281AAF-A6C5-4845-8E59-990C12399D58}"/>
                </a:ext>
              </a:extLst>
            </p:cNvPr>
            <p:cNvPicPr>
              <a:picLocks noChangeAspect="1"/>
            </p:cNvPicPr>
            <p:nvPr/>
          </p:nvPicPr>
          <p:blipFill rotWithShape="1">
            <a:blip r:embed="rId13"/>
            <a:srcRect b="80949"/>
            <a:stretch/>
          </p:blipFill>
          <p:spPr>
            <a:xfrm>
              <a:off x="3084104" y="5773661"/>
              <a:ext cx="4352424" cy="276611"/>
            </a:xfrm>
            <a:prstGeom prst="rect">
              <a:avLst/>
            </a:prstGeom>
          </p:spPr>
        </p:pic>
      </p:grpSp>
      <p:pic>
        <p:nvPicPr>
          <p:cNvPr id="38" name="Picture 37">
            <a:extLst>
              <a:ext uri="{FF2B5EF4-FFF2-40B4-BE49-F238E27FC236}">
                <a16:creationId xmlns:a16="http://schemas.microsoft.com/office/drawing/2014/main" id="{596989FB-28A3-48C0-94F8-2E96F154762A}"/>
              </a:ext>
            </a:extLst>
          </p:cNvPr>
          <p:cNvPicPr>
            <a:picLocks noChangeAspect="1"/>
          </p:cNvPicPr>
          <p:nvPr/>
        </p:nvPicPr>
        <p:blipFill>
          <a:blip r:embed="rId14"/>
          <a:stretch>
            <a:fillRect/>
          </a:stretch>
        </p:blipFill>
        <p:spPr>
          <a:xfrm>
            <a:off x="7571989" y="147166"/>
            <a:ext cx="1147046" cy="210569"/>
          </a:xfrm>
          <a:prstGeom prst="rect">
            <a:avLst/>
          </a:prstGeom>
        </p:spPr>
      </p:pic>
      <p:pic>
        <p:nvPicPr>
          <p:cNvPr id="40" name="Picture 39">
            <a:extLst>
              <a:ext uri="{FF2B5EF4-FFF2-40B4-BE49-F238E27FC236}">
                <a16:creationId xmlns:a16="http://schemas.microsoft.com/office/drawing/2014/main" id="{BBF50A43-C2A2-4E02-96A8-F3E20451B9B8}"/>
              </a:ext>
            </a:extLst>
          </p:cNvPr>
          <p:cNvPicPr>
            <a:picLocks noChangeAspect="1"/>
          </p:cNvPicPr>
          <p:nvPr/>
        </p:nvPicPr>
        <p:blipFill>
          <a:blip r:embed="rId15"/>
          <a:stretch>
            <a:fillRect/>
          </a:stretch>
        </p:blipFill>
        <p:spPr>
          <a:xfrm>
            <a:off x="7204155" y="509252"/>
            <a:ext cx="1514880" cy="210296"/>
          </a:xfrm>
          <a:prstGeom prst="rect">
            <a:avLst/>
          </a:prstGeom>
        </p:spPr>
      </p:pic>
      <p:pic>
        <p:nvPicPr>
          <p:cNvPr id="42" name="Picture 41">
            <a:extLst>
              <a:ext uri="{FF2B5EF4-FFF2-40B4-BE49-F238E27FC236}">
                <a16:creationId xmlns:a16="http://schemas.microsoft.com/office/drawing/2014/main" id="{C146ECD4-16AF-4C06-98DA-05FC42AD81A9}"/>
              </a:ext>
            </a:extLst>
          </p:cNvPr>
          <p:cNvPicPr>
            <a:picLocks noChangeAspect="1"/>
          </p:cNvPicPr>
          <p:nvPr/>
        </p:nvPicPr>
        <p:blipFill>
          <a:blip r:embed="rId16"/>
          <a:stretch>
            <a:fillRect/>
          </a:stretch>
        </p:blipFill>
        <p:spPr>
          <a:xfrm>
            <a:off x="6096000" y="509115"/>
            <a:ext cx="955659" cy="210569"/>
          </a:xfrm>
          <a:prstGeom prst="rect">
            <a:avLst/>
          </a:prstGeom>
        </p:spPr>
      </p:pic>
      <p:grpSp>
        <p:nvGrpSpPr>
          <p:cNvPr id="5" name="Group 4">
            <a:extLst>
              <a:ext uri="{FF2B5EF4-FFF2-40B4-BE49-F238E27FC236}">
                <a16:creationId xmlns:a16="http://schemas.microsoft.com/office/drawing/2014/main" id="{1AB36D13-CE70-4B4A-A760-DE668247FF8A}"/>
              </a:ext>
            </a:extLst>
          </p:cNvPr>
          <p:cNvGrpSpPr/>
          <p:nvPr/>
        </p:nvGrpSpPr>
        <p:grpSpPr>
          <a:xfrm>
            <a:off x="8640982" y="4886325"/>
            <a:ext cx="3485082" cy="1941920"/>
            <a:chOff x="8640982" y="4886325"/>
            <a:chExt cx="3485082" cy="1941920"/>
          </a:xfrm>
        </p:grpSpPr>
        <p:pic>
          <p:nvPicPr>
            <p:cNvPr id="27" name="Picture 26">
              <a:extLst>
                <a:ext uri="{FF2B5EF4-FFF2-40B4-BE49-F238E27FC236}">
                  <a16:creationId xmlns:a16="http://schemas.microsoft.com/office/drawing/2014/main" id="{DA73FC90-8451-4D9B-BDF1-5AE50DEC1EB3}"/>
                </a:ext>
              </a:extLst>
            </p:cNvPr>
            <p:cNvPicPr>
              <a:picLocks noChangeAspect="1"/>
            </p:cNvPicPr>
            <p:nvPr/>
          </p:nvPicPr>
          <p:blipFill>
            <a:blip r:embed="rId17"/>
            <a:stretch>
              <a:fillRect/>
            </a:stretch>
          </p:blipFill>
          <p:spPr>
            <a:xfrm>
              <a:off x="8640982" y="4886325"/>
              <a:ext cx="3485082" cy="1941920"/>
            </a:xfrm>
            <a:prstGeom prst="rect">
              <a:avLst/>
            </a:prstGeom>
            <a:ln>
              <a:solidFill>
                <a:schemeClr val="bg1"/>
              </a:solidFill>
            </a:ln>
          </p:spPr>
        </p:pic>
        <p:pic>
          <p:nvPicPr>
            <p:cNvPr id="1030" name="Picture 6" descr="Google X - The Secret Lab of Google - YouTube">
              <a:extLst>
                <a:ext uri="{FF2B5EF4-FFF2-40B4-BE49-F238E27FC236}">
                  <a16:creationId xmlns:a16="http://schemas.microsoft.com/office/drawing/2014/main" id="{530CB6F7-7829-42F5-9DB8-3A7BC06C631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0546" t="17365" r="26960" b="791"/>
            <a:stretch/>
          </p:blipFill>
          <p:spPr bwMode="auto">
            <a:xfrm>
              <a:off x="11400441" y="4916409"/>
              <a:ext cx="725623" cy="7861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79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1:</a:t>
            </a:r>
            <a:br>
              <a:rPr lang="en-US" sz="6600" dirty="0"/>
            </a:br>
            <a:r>
              <a:rPr lang="en-US" sz="6600" dirty="0"/>
              <a:t>Recommendation A/B Tests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a:bodyPr>
          <a:lstStyle/>
          <a:p>
            <a:r>
              <a:rPr lang="en-US" dirty="0">
                <a:solidFill>
                  <a:schemeClr val="tx1"/>
                </a:solidFill>
              </a:rPr>
              <a:t>Through the lens of a Case-Study at TripAdvisor</a:t>
            </a:r>
          </a:p>
        </p:txBody>
      </p:sp>
    </p:spTree>
    <p:extLst>
      <p:ext uri="{BB962C8B-B14F-4D97-AF65-F5344CB8AC3E}">
        <p14:creationId xmlns:p14="http://schemas.microsoft.com/office/powerpoint/2010/main" val="23010479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8579-CEBE-4CE9-8668-C9F53B20DCF7}"/>
              </a:ext>
            </a:extLst>
          </p:cNvPr>
          <p:cNvSpPr>
            <a:spLocks noGrp="1"/>
          </p:cNvSpPr>
          <p:nvPr>
            <p:ph type="title"/>
          </p:nvPr>
        </p:nvSpPr>
        <p:spPr/>
        <p:txBody>
          <a:bodyPr/>
          <a:lstStyle/>
          <a:p>
            <a:r>
              <a:rPr lang="en-US" dirty="0"/>
              <a:t>TripAdvisor Membership Problem</a:t>
            </a:r>
          </a:p>
        </p:txBody>
      </p:sp>
      <p:sp>
        <p:nvSpPr>
          <p:cNvPr id="3" name="Content Placeholder 2">
            <a:extLst>
              <a:ext uri="{FF2B5EF4-FFF2-40B4-BE49-F238E27FC236}">
                <a16:creationId xmlns:a16="http://schemas.microsoft.com/office/drawing/2014/main" id="{9B2EBBB7-3494-43D1-B5D7-C787CD97092D}"/>
              </a:ext>
            </a:extLst>
          </p:cNvPr>
          <p:cNvSpPr>
            <a:spLocks noGrp="1"/>
          </p:cNvSpPr>
          <p:nvPr>
            <p:ph idx="1"/>
          </p:nvPr>
        </p:nvSpPr>
        <p:spPr>
          <a:xfrm>
            <a:off x="913795" y="2076451"/>
            <a:ext cx="10353762" cy="3327447"/>
          </a:xfrm>
        </p:spPr>
        <p:txBody>
          <a:bodyPr>
            <a:normAutofit lnSpcReduction="10000"/>
          </a:bodyPr>
          <a:lstStyle/>
          <a:p>
            <a:r>
              <a:rPr lang="en-US" dirty="0"/>
              <a:t>What is the causal effect of becoming a member on TripAdvisor on downstream activity on the webpage?</a:t>
            </a:r>
          </a:p>
          <a:p>
            <a:r>
              <a:rPr lang="en-US" dirty="0"/>
              <a:t>How does that effect vary with observable characteristics of the user?</a:t>
            </a:r>
          </a:p>
          <a:p>
            <a:r>
              <a:rPr lang="en-US" dirty="0"/>
              <a:t>Useful for understanding the quality of membership offering/improvements/targeting</a:t>
            </a:r>
          </a:p>
          <a:p>
            <a:endParaRPr lang="en-US" dirty="0"/>
          </a:p>
          <a:p>
            <a:pPr marL="36900" indent="0">
              <a:buNone/>
            </a:pPr>
            <a:endParaRPr lang="en-US" dirty="0"/>
          </a:p>
          <a:p>
            <a:endParaRPr lang="en-US" dirty="0"/>
          </a:p>
          <a:p>
            <a:pPr marL="36900" indent="0">
              <a:buNone/>
            </a:pPr>
            <a:r>
              <a:rPr lang="en-US" dirty="0"/>
              <a:t> </a:t>
            </a:r>
          </a:p>
        </p:txBody>
      </p:sp>
    </p:spTree>
    <p:extLst>
      <p:ext uri="{BB962C8B-B14F-4D97-AF65-F5344CB8AC3E}">
        <p14:creationId xmlns:p14="http://schemas.microsoft.com/office/powerpoint/2010/main" val="260098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8579-CEBE-4CE9-8668-C9F53B20DCF7}"/>
              </a:ext>
            </a:extLst>
          </p:cNvPr>
          <p:cNvSpPr>
            <a:spLocks noGrp="1"/>
          </p:cNvSpPr>
          <p:nvPr>
            <p:ph type="title"/>
          </p:nvPr>
        </p:nvSpPr>
        <p:spPr/>
        <p:txBody>
          <a:bodyPr/>
          <a:lstStyle/>
          <a:p>
            <a:r>
              <a:rPr lang="en-US" dirty="0"/>
              <a:t>TripAdvisor Membership Problem</a:t>
            </a:r>
          </a:p>
        </p:txBody>
      </p:sp>
      <p:sp>
        <p:nvSpPr>
          <p:cNvPr id="3" name="Content Placeholder 2">
            <a:extLst>
              <a:ext uri="{FF2B5EF4-FFF2-40B4-BE49-F238E27FC236}">
                <a16:creationId xmlns:a16="http://schemas.microsoft.com/office/drawing/2014/main" id="{9B2EBBB7-3494-43D1-B5D7-C787CD97092D}"/>
              </a:ext>
            </a:extLst>
          </p:cNvPr>
          <p:cNvSpPr>
            <a:spLocks noGrp="1"/>
          </p:cNvSpPr>
          <p:nvPr>
            <p:ph idx="1"/>
          </p:nvPr>
        </p:nvSpPr>
        <p:spPr/>
        <p:txBody>
          <a:bodyPr>
            <a:normAutofit lnSpcReduction="10000"/>
          </a:bodyPr>
          <a:lstStyle/>
          <a:p>
            <a:r>
              <a:rPr lang="en-US" dirty="0"/>
              <a:t>What is the causal effect of becoming a member on TripAdvisor on downstream activity on the webpage?</a:t>
            </a:r>
          </a:p>
          <a:p>
            <a:r>
              <a:rPr lang="en-US" dirty="0"/>
              <a:t>How does that effect vary with observable characteristics of the user?</a:t>
            </a:r>
          </a:p>
          <a:p>
            <a:r>
              <a:rPr lang="en-US" dirty="0"/>
              <a:t>Useful for understanding the quality of membership offering/improvements/targeting</a:t>
            </a:r>
          </a:p>
          <a:p>
            <a:endParaRPr lang="en-US" dirty="0"/>
          </a:p>
          <a:p>
            <a:pPr marL="36900" indent="0">
              <a:buNone/>
            </a:pPr>
            <a:r>
              <a:rPr lang="en-US" b="1" dirty="0">
                <a:solidFill>
                  <a:schemeClr val="accent2">
                    <a:lumMod val="60000"/>
                    <a:lumOff val="40000"/>
                  </a:schemeClr>
                </a:solidFill>
              </a:rPr>
              <a:t>Standard approach:</a:t>
            </a:r>
            <a:r>
              <a:rPr lang="en-US" dirty="0"/>
              <a:t> Let’s run an A/B test!</a:t>
            </a:r>
          </a:p>
          <a:p>
            <a:pPr marL="36900" indent="0">
              <a:buNone/>
            </a:pPr>
            <a:r>
              <a:rPr lang="en-US" b="1" dirty="0">
                <a:solidFill>
                  <a:schemeClr val="accent2">
                    <a:lumMod val="60000"/>
                    <a:lumOff val="40000"/>
                  </a:schemeClr>
                </a:solidFill>
              </a:rPr>
              <a:t>Not applicable:</a:t>
            </a:r>
            <a:r>
              <a:rPr lang="en-US" dirty="0"/>
              <a:t> We cannot enforce the treatment!</a:t>
            </a:r>
          </a:p>
          <a:p>
            <a:r>
              <a:rPr lang="en-US" dirty="0"/>
              <a:t>We cannot take a random half of the users and make them members</a:t>
            </a:r>
          </a:p>
          <a:p>
            <a:r>
              <a:rPr lang="en-US" dirty="0"/>
              <a:t>Membership is an action that requires user engagement!</a:t>
            </a:r>
          </a:p>
        </p:txBody>
      </p:sp>
    </p:spTree>
    <p:extLst>
      <p:ext uri="{BB962C8B-B14F-4D97-AF65-F5344CB8AC3E}">
        <p14:creationId xmlns:p14="http://schemas.microsoft.com/office/powerpoint/2010/main" val="332379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endParaRPr lang="en-US" dirty="0"/>
          </a:p>
          <a:p>
            <a:endParaRPr lang="en-US" dirty="0"/>
          </a:p>
        </p:txBody>
      </p:sp>
    </p:spTree>
    <p:extLst>
      <p:ext uri="{BB962C8B-B14F-4D97-AF65-F5344CB8AC3E}">
        <p14:creationId xmlns:p14="http://schemas.microsoft.com/office/powerpoint/2010/main" val="148159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A05D-9F1D-559D-C6A8-4E53A6599B6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7805D75E-5ECC-A3EE-C003-33ED8E32C004}"/>
              </a:ext>
            </a:extLst>
          </p:cNvPr>
          <p:cNvSpPr>
            <a:spLocks noGrp="1"/>
          </p:cNvSpPr>
          <p:nvPr>
            <p:ph idx="1"/>
          </p:nvPr>
        </p:nvSpPr>
        <p:spPr>
          <a:xfrm>
            <a:off x="913795" y="2076450"/>
            <a:ext cx="10353762" cy="4339761"/>
          </a:xfrm>
        </p:spPr>
        <p:txBody>
          <a:bodyPr>
            <a:normAutofit fontScale="92500" lnSpcReduction="20000"/>
          </a:bodyPr>
          <a:lstStyle/>
          <a:p>
            <a:r>
              <a:rPr lang="en-US" b="1" dirty="0"/>
              <a:t>Instructor:</a:t>
            </a:r>
            <a:r>
              <a:rPr lang="en-US" dirty="0"/>
              <a:t> Vasilis Syrgkanis, Asst. Professor of Management Science and Engineering, (courtesy) Computer Science and Electrical Engineering </a:t>
            </a:r>
          </a:p>
          <a:p>
            <a:r>
              <a:rPr lang="en-US" b="1" dirty="0"/>
              <a:t>Office Hours:</a:t>
            </a:r>
            <a:r>
              <a:rPr lang="en-US" dirty="0"/>
              <a:t> Monday 5-6pm, Huang 252</a:t>
            </a:r>
          </a:p>
          <a:p>
            <a:r>
              <a:rPr lang="en-US" b="1" dirty="0"/>
              <a:t>Lectures:</a:t>
            </a:r>
            <a:r>
              <a:rPr lang="en-US" dirty="0"/>
              <a:t> </a:t>
            </a:r>
            <a:r>
              <a:rPr lang="en-US"/>
              <a:t>Friday 1.30-4.20</a:t>
            </a:r>
            <a:r>
              <a:rPr lang="en-US" dirty="0"/>
              <a:t>, Turing Auditorium</a:t>
            </a:r>
          </a:p>
          <a:p>
            <a:r>
              <a:rPr lang="en-US" b="1" dirty="0"/>
              <a:t>Grading:</a:t>
            </a:r>
            <a:r>
              <a:rPr lang="en-US" dirty="0"/>
              <a:t> Class Presentations (30%), Project Report (70%)</a:t>
            </a:r>
          </a:p>
          <a:p>
            <a:r>
              <a:rPr lang="en-US" b="1" dirty="0"/>
              <a:t>Webpage: </a:t>
            </a:r>
            <a:r>
              <a:rPr lang="en-US" dirty="0">
                <a:hlinkClick r:id="rId2"/>
              </a:rPr>
              <a:t>https://stanford-msande328.github.io/winter26/</a:t>
            </a:r>
            <a:endParaRPr lang="en-US" dirty="0"/>
          </a:p>
          <a:p>
            <a:r>
              <a:rPr lang="en-US" b="1" dirty="0"/>
              <a:t>Prior offering:</a:t>
            </a:r>
            <a:r>
              <a:rPr lang="en-US" dirty="0"/>
              <a:t> </a:t>
            </a:r>
            <a:r>
              <a:rPr lang="en-US" dirty="0">
                <a:hlinkClick r:id="rId3"/>
              </a:rPr>
              <a:t>https://stanford-msande328.github.io/fall24/</a:t>
            </a:r>
            <a:endParaRPr lang="en-US" dirty="0"/>
          </a:p>
          <a:p>
            <a:pPr marL="36900" indent="0">
              <a:buNone/>
            </a:pPr>
            <a:endParaRPr lang="en-US" dirty="0"/>
          </a:p>
          <a:p>
            <a:r>
              <a:rPr lang="en-US" b="1" dirty="0"/>
              <a:t>Project:</a:t>
            </a:r>
            <a:r>
              <a:rPr lang="en-US" dirty="0"/>
              <a:t> Literature review on a particular topic related to class, covering at least 3 papers in depth. Replication of experiments in one paper or improvement on theoretical results (even if incremental). Proposal Due: Jan 30</a:t>
            </a:r>
            <a:r>
              <a:rPr lang="en-US" baseline="30000" dirty="0"/>
              <a:t>th</a:t>
            </a:r>
            <a:r>
              <a:rPr lang="en-US" dirty="0"/>
              <a:t>. Lit Review Due: Feb 28</a:t>
            </a:r>
            <a:r>
              <a:rPr lang="en-US" baseline="30000" dirty="0"/>
              <a:t>th</a:t>
            </a:r>
            <a:r>
              <a:rPr lang="en-US" dirty="0"/>
              <a:t>. Final Report Due: March 20</a:t>
            </a:r>
            <a:r>
              <a:rPr lang="en-US" baseline="30000" dirty="0"/>
              <a:t>th</a:t>
            </a:r>
            <a:r>
              <a:rPr lang="en-US" dirty="0"/>
              <a:t> </a:t>
            </a:r>
          </a:p>
          <a:p>
            <a:r>
              <a:rPr lang="en-US" b="1" dirty="0"/>
              <a:t>Presentations:</a:t>
            </a:r>
            <a:r>
              <a:rPr lang="en-US" dirty="0"/>
              <a:t> 20min presentation of your research project</a:t>
            </a:r>
          </a:p>
          <a:p>
            <a:endParaRPr lang="en-US" dirty="0"/>
          </a:p>
        </p:txBody>
      </p:sp>
    </p:spTree>
    <p:extLst>
      <p:ext uri="{BB962C8B-B14F-4D97-AF65-F5344CB8AC3E}">
        <p14:creationId xmlns:p14="http://schemas.microsoft.com/office/powerpoint/2010/main" val="127825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r>
              <a:rPr lang="en-US" dirty="0"/>
              <a:t>We can run a </a:t>
            </a:r>
            <a:r>
              <a:rPr lang="en-US" b="1" dirty="0">
                <a:solidFill>
                  <a:schemeClr val="accent2">
                    <a:lumMod val="60000"/>
                    <a:lumOff val="40000"/>
                  </a:schemeClr>
                </a:solidFill>
              </a:rPr>
              <a:t>recommendation A/B test</a:t>
            </a:r>
            <a:r>
              <a:rPr lang="en-US" dirty="0"/>
              <a:t>: </a:t>
            </a:r>
          </a:p>
          <a:p>
            <a:pPr lvl="1"/>
            <a:r>
              <a:rPr lang="en-US" dirty="0"/>
              <a:t>“recommend/create extra incentives” to half the users to take the action/treatment</a:t>
            </a:r>
          </a:p>
          <a:p>
            <a:r>
              <a:rPr lang="en-US" i="1" dirty="0"/>
              <a:t>Example at TripAdvisor:</a:t>
            </a:r>
            <a:r>
              <a:rPr lang="en-US" dirty="0"/>
              <a:t> enable an easier sign-up flow process for a random half of users</a:t>
            </a:r>
          </a:p>
          <a:p>
            <a:endParaRPr lang="en-US" b="1" dirty="0"/>
          </a:p>
          <a:p>
            <a:endParaRPr lang="en-US" dirty="0"/>
          </a:p>
        </p:txBody>
      </p:sp>
    </p:spTree>
    <p:extLst>
      <p:ext uri="{BB962C8B-B14F-4D97-AF65-F5344CB8AC3E}">
        <p14:creationId xmlns:p14="http://schemas.microsoft.com/office/powerpoint/2010/main" val="870121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r>
              <a:rPr lang="en-US" dirty="0"/>
              <a:t>We can run a </a:t>
            </a:r>
            <a:r>
              <a:rPr lang="en-US" b="1" dirty="0">
                <a:solidFill>
                  <a:schemeClr val="accent2">
                    <a:lumMod val="60000"/>
                    <a:lumOff val="40000"/>
                  </a:schemeClr>
                </a:solidFill>
              </a:rPr>
              <a:t>recommendation A/B test</a:t>
            </a:r>
            <a:r>
              <a:rPr lang="en-US" dirty="0"/>
              <a:t>: </a:t>
            </a:r>
          </a:p>
          <a:p>
            <a:pPr lvl="1"/>
            <a:r>
              <a:rPr lang="en-US" dirty="0"/>
              <a:t>“recommend/create extra incentives” to half the users to take the action/treatment</a:t>
            </a:r>
          </a:p>
          <a:p>
            <a:r>
              <a:rPr lang="en-US" i="1" dirty="0"/>
              <a:t>Example at TripAdvisor:</a:t>
            </a:r>
            <a:r>
              <a:rPr lang="en-US" dirty="0"/>
              <a:t> enable an easier sign-up flow process for a random half of users</a:t>
            </a:r>
          </a:p>
          <a:p>
            <a:endParaRPr lang="en-US" b="1" dirty="0"/>
          </a:p>
          <a:p>
            <a:r>
              <a:rPr lang="en-US" b="1" dirty="0">
                <a:solidFill>
                  <a:schemeClr val="accent1">
                    <a:lumMod val="40000"/>
                    <a:lumOff val="60000"/>
                  </a:schemeClr>
                </a:solidFill>
              </a:rPr>
              <a:t>Non-Compliance:</a:t>
            </a:r>
            <a:r>
              <a:rPr lang="en-US" b="1" dirty="0"/>
              <a:t> </a:t>
            </a:r>
            <a:r>
              <a:rPr lang="en-US" dirty="0"/>
              <a:t>``user’s choice to comply or not`` can lead to biased estimates</a:t>
            </a:r>
          </a:p>
        </p:txBody>
      </p:sp>
    </p:spTree>
    <p:extLst>
      <p:ext uri="{BB962C8B-B14F-4D97-AF65-F5344CB8AC3E}">
        <p14:creationId xmlns:p14="http://schemas.microsoft.com/office/powerpoint/2010/main" val="331913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lstStyle/>
          <a:p>
            <a:r>
              <a:rPr lang="en-US" dirty="0"/>
              <a:t>Instrumental Variables (IV)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lstStyle/>
              <a:p>
                <a:r>
                  <a:rPr lang="en-US" b="1" dirty="0">
                    <a:solidFill>
                      <a:schemeClr val="accent1">
                        <a:lumMod val="40000"/>
                        <a:lumOff val="60000"/>
                      </a:schemeClr>
                    </a:solidFill>
                  </a:rPr>
                  <a:t>Instrumental Variable:</a:t>
                </a:r>
                <a:r>
                  <a:rPr lang="en-US" dirty="0"/>
                  <a:t> any random variable </a:t>
                </a:r>
                <a:r>
                  <a:rPr lang="en-US" b="1" dirty="0"/>
                  <a:t>Z</a:t>
                </a:r>
                <a:r>
                  <a:rPr lang="en-US" dirty="0"/>
                  <a:t> that affects the treatment assignment </a:t>
                </a:r>
                <a:r>
                  <a:rPr lang="en-US" b="1" dirty="0"/>
                  <a:t>T</a:t>
                </a:r>
                <a:r>
                  <a:rPr lang="en-US" dirty="0"/>
                  <a:t> but does not affect the outcome </a:t>
                </a:r>
                <a:r>
                  <a:rPr lang="en-US" b="1" dirty="0"/>
                  <a:t>Y</a:t>
                </a:r>
                <a:r>
                  <a:rPr lang="en-US" dirty="0"/>
                  <a:t> other than through the treatment </a:t>
                </a:r>
                <a:r>
                  <a:rPr lang="en-US" sz="1600" dirty="0"/>
                  <a:t>[Wright’28, Bowden-Turkington’90, Angrist-Krueger’91, Imbens-Angrist’94]</a:t>
                </a:r>
                <a:endParaRPr lang="en-US" dirty="0"/>
              </a:p>
              <a:p>
                <a:r>
                  <a:rPr lang="en-US" dirty="0"/>
                  <a:t>Cohort assignment in recommendation A/B test is an instrument</a:t>
                </a:r>
              </a:p>
              <a:p>
                <a:r>
                  <a:rPr lang="en-US" dirty="0"/>
                  <a:t>We can apply IV methods to estimate average treatment effect </a:t>
                </a:r>
                <a14:m>
                  <m:oMath xmlns:m="http://schemas.openxmlformats.org/officeDocument/2006/math">
                    <m:r>
                      <a:rPr lang="en-US" b="0" i="1" smtClean="0">
                        <a:latin typeface="Cambria Math" panose="02040503050406030204" pitchFamily="18" charset="0"/>
                      </a:rPr>
                      <m:t>𝜃</m:t>
                    </m:r>
                  </m:oMath>
                </a14:m>
                <a:endParaRPr lang="en-US" dirty="0"/>
              </a:p>
              <a:p>
                <a:pPr lvl="1"/>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76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0B3-7F33-45B8-BEFB-9DD4F202F8E0}"/>
              </a:ext>
            </a:extLst>
          </p:cNvPr>
          <p:cNvSpPr>
            <a:spLocks noGrp="1"/>
          </p:cNvSpPr>
          <p:nvPr>
            <p:ph type="title"/>
          </p:nvPr>
        </p:nvSpPr>
        <p:spPr>
          <a:xfrm>
            <a:off x="913795" y="609600"/>
            <a:ext cx="10353762" cy="1257300"/>
          </a:xfrm>
        </p:spPr>
        <p:txBody>
          <a:bodyPr/>
          <a:lstStyle/>
          <a:p>
            <a:r>
              <a:rPr lang="en-US"/>
              <a:t>TripAdvisor Experiment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556E8-0FAC-44A1-90B6-74ED5D7B77E8}"/>
                  </a:ext>
                </a:extLst>
              </p:cNvPr>
              <p:cNvSpPr>
                <a:spLocks noGrp="1"/>
              </p:cNvSpPr>
              <p:nvPr>
                <p:ph idx="1"/>
              </p:nvPr>
            </p:nvSpPr>
            <p:spPr>
              <a:xfrm>
                <a:off x="913795" y="2076450"/>
                <a:ext cx="10353762" cy="3714749"/>
              </a:xfrm>
            </p:spPr>
            <p:txBody>
              <a:bodyPr>
                <a:normAutofit/>
              </a:bodyPr>
              <a:lstStyle/>
              <a:p>
                <a:pPr marL="0" indent="0">
                  <a:buFont typeface="Arial" panose="020B0604020202020204" pitchFamily="34" charset="0"/>
                  <a:buNone/>
                </a:pPr>
                <a:r>
                  <a:rPr lang="en-US" b="1" dirty="0"/>
                  <a:t>For random half of 4 million users, easier sign-up flow was enabled</a:t>
                </a:r>
              </a:p>
              <a:p>
                <a:pPr indent="-342900"/>
                <a:r>
                  <a:rPr lang="en-US" dirty="0"/>
                  <a:t>Easier sign-up incentivizes membership</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For each user we observe</a:t>
                </a:r>
              </a:p>
              <a:p>
                <a:r>
                  <a:rPr lang="en-US" dirty="0"/>
                  <a:t>Instrument </a:t>
                </a:r>
                <a14:m>
                  <m:oMath xmlns:m="http://schemas.openxmlformats.org/officeDocument/2006/math">
                    <m:r>
                      <a:rPr lang="en-US" i="1" dirty="0" smtClean="0">
                        <a:latin typeface="Cambria Math" panose="02040503050406030204" pitchFamily="18" charset="0"/>
                      </a:rPr>
                      <m:t>𝑍</m:t>
                    </m:r>
                  </m:oMath>
                </a14:m>
                <a:r>
                  <a:rPr lang="en-US" dirty="0"/>
                  <a:t>: whether the easier sign-up flow was enabled</a:t>
                </a:r>
              </a:p>
              <a:p>
                <a:r>
                  <a:rPr lang="en-US" dirty="0"/>
                  <a:t>Variables </a:t>
                </a:r>
                <a14:m>
                  <m:oMath xmlns:m="http://schemas.openxmlformats.org/officeDocument/2006/math">
                    <m:r>
                      <a:rPr lang="en-US" b="0" i="1" smtClean="0">
                        <a:latin typeface="Cambria Math" panose="02040503050406030204" pitchFamily="18" charset="0"/>
                      </a:rPr>
                      <m:t>𝑋</m:t>
                    </m:r>
                  </m:oMath>
                </a14:m>
                <a:r>
                  <a:rPr lang="en-US" dirty="0"/>
                  <a:t>: observed characteristics of each user: e.g. prior history on platform, location</a:t>
                </a:r>
              </a:p>
              <a:p>
                <a:r>
                  <a:rPr lang="en-US" dirty="0"/>
                  <a:t>Treatment </a:t>
                </a:r>
                <a14:m>
                  <m:oMath xmlns:m="http://schemas.openxmlformats.org/officeDocument/2006/math">
                    <m:r>
                      <a:rPr lang="en-US" b="0" i="1" smtClean="0">
                        <a:latin typeface="Cambria Math" panose="02040503050406030204" pitchFamily="18" charset="0"/>
                      </a:rPr>
                      <m:t>𝑇</m:t>
                    </m:r>
                  </m:oMath>
                </a14:m>
                <a:r>
                  <a:rPr lang="en-US" dirty="0"/>
                  <a:t>: whether the user became a member</a:t>
                </a:r>
              </a:p>
              <a:p>
                <a:r>
                  <a:rPr lang="en-US" dirty="0"/>
                  <a:t>Outcome </a:t>
                </a:r>
                <a14:m>
                  <m:oMath xmlns:m="http://schemas.openxmlformats.org/officeDocument/2006/math">
                    <m:r>
                      <a:rPr lang="en-US" b="0" i="1" smtClean="0">
                        <a:latin typeface="Cambria Math" panose="02040503050406030204" pitchFamily="18" charset="0"/>
                      </a:rPr>
                      <m:t>𝑌</m:t>
                    </m:r>
                  </m:oMath>
                </a14:m>
                <a:r>
                  <a:rPr lang="en-US" dirty="0"/>
                  <a:t>: number of visits in the next 14 days</a:t>
                </a:r>
              </a:p>
              <a:p>
                <a:pPr marL="36900" indent="0">
                  <a:buNone/>
                </a:pPr>
                <a:endParaRPr lang="en-US" b="1" dirty="0"/>
              </a:p>
              <a:p>
                <a:pPr marL="36900" indent="0">
                  <a:buNone/>
                </a:pPr>
                <a:endParaRPr lang="en-US" dirty="0"/>
              </a:p>
            </p:txBody>
          </p:sp>
        </mc:Choice>
        <mc:Fallback xmlns="">
          <p:sp>
            <p:nvSpPr>
              <p:cNvPr id="3" name="Content Placeholder 2">
                <a:extLst>
                  <a:ext uri="{FF2B5EF4-FFF2-40B4-BE49-F238E27FC236}">
                    <a16:creationId xmlns:a16="http://schemas.microsoft.com/office/drawing/2014/main" id="{FCF556E8-0FAC-44A1-90B6-74ED5D7B77E8}"/>
                  </a:ext>
                </a:extLst>
              </p:cNvPr>
              <p:cNvSpPr>
                <a:spLocks noGrp="1" noRot="1" noChangeAspect="1" noMove="1" noResize="1" noEditPoints="1" noAdjustHandles="1" noChangeArrowheads="1" noChangeShapeType="1" noTextEdit="1"/>
              </p:cNvSpPr>
              <p:nvPr>
                <p:ph idx="1"/>
              </p:nvPr>
            </p:nvSpPr>
            <p:spPr>
              <a:xfrm>
                <a:off x="913795" y="2076450"/>
                <a:ext cx="10353762" cy="371474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773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lstStyle/>
          <a:p>
            <a:r>
              <a:rPr lang="en-US" dirty="0"/>
              <a:t>Effect and Compliance Heterogeneity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Typical IV methods do not account for complex effect or compliance heterogeneity</a:t>
                </a:r>
              </a:p>
              <a:p>
                <a:pPr marL="36900" indent="0">
                  <a:buNone/>
                </a:pPr>
                <a:endParaRPr lang="en-US" dirty="0"/>
              </a:p>
              <a:p>
                <a:r>
                  <a:rPr lang="en-US" dirty="0"/>
                  <a:t>Not accounting for heterogeneity in compliance and effect can lead to </a:t>
                </a:r>
                <a:r>
                  <a:rPr lang="en-US" b="1" dirty="0">
                    <a:solidFill>
                      <a:srgbClr val="F0AF98"/>
                    </a:solidFill>
                  </a:rPr>
                  <a:t>biased average effect</a:t>
                </a:r>
              </a:p>
              <a:p>
                <a:r>
                  <a:rPr lang="en-US" dirty="0"/>
                  <a:t>Personalization requires estimates of </a:t>
                </a:r>
                <a:r>
                  <a:rPr lang="en-US" b="1" dirty="0">
                    <a:solidFill>
                      <a:schemeClr val="accent1">
                        <a:lumMod val="40000"/>
                        <a:lumOff val="60000"/>
                      </a:schemeClr>
                    </a:solidFill>
                  </a:rPr>
                  <a:t>heterogeneous effect</a:t>
                </a:r>
                <a:r>
                  <a:rPr lang="en-US" dirty="0"/>
                  <a:t> </a:t>
                </a:r>
                <a14:m>
                  <m:oMath xmlns:m="http://schemas.openxmlformats.org/officeDocument/2006/math">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dirty="0"/>
              </a:p>
              <a:p>
                <a:pPr marL="36900" indent="0">
                  <a:buNone/>
                </a:pPr>
                <a:endParaRPr lang="en-US" dirty="0"/>
              </a:p>
              <a:p>
                <a:pPr marL="36900" indent="0" algn="ctr">
                  <a:buNone/>
                </a:pPr>
                <a:r>
                  <a:rPr lang="en-US" dirty="0"/>
                  <a:t>Given observed characteristics </a:t>
                </a:r>
                <a14:m>
                  <m:oMath xmlns:m="http://schemas.openxmlformats.org/officeDocument/2006/math">
                    <m:r>
                      <a:rPr lang="en-US" b="0" i="1" smtClean="0">
                        <a:latin typeface="Cambria Math" panose="02040503050406030204" pitchFamily="18" charset="0"/>
                      </a:rPr>
                      <m:t>𝑋</m:t>
                    </m:r>
                  </m:oMath>
                </a14:m>
                <a:r>
                  <a:rPr lang="en-US" dirty="0"/>
                  <a:t>, what is the probability of compliance?</a:t>
                </a:r>
              </a:p>
              <a:p>
                <a:pPr marL="36900" indent="0" algn="ctr">
                  <a:buNone/>
                </a:pPr>
                <a:r>
                  <a:rPr lang="en-US" dirty="0"/>
                  <a:t>Given observed characteristics </a:t>
                </a:r>
                <a14:m>
                  <m:oMath xmlns:m="http://schemas.openxmlformats.org/officeDocument/2006/math">
                    <m:r>
                      <a:rPr lang="en-US" b="0" i="1" smtClean="0">
                        <a:latin typeface="Cambria Math" panose="02040503050406030204" pitchFamily="18" charset="0"/>
                      </a:rPr>
                      <m:t>𝑋</m:t>
                    </m:r>
                  </m:oMath>
                </a14:m>
                <a:r>
                  <a:rPr lang="en-US" dirty="0"/>
                  <a:t>, what is the effect of the treatment?</a:t>
                </a:r>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884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51169B7-A044-4E45-B158-36B858D45C47}"/>
              </a:ext>
            </a:extLst>
          </p:cNvPr>
          <p:cNvSpPr txBox="1">
            <a:spLocks noGrp="1"/>
          </p:cNvSpPr>
          <p:nvPr>
            <p:ph type="title"/>
          </p:nvPr>
        </p:nvSpPr>
        <p:spPr>
          <a:xfrm>
            <a:off x="1370013" y="1251284"/>
            <a:ext cx="9440862" cy="2458545"/>
          </a:xfrm>
          <a:prstGeom prst="rect">
            <a:avLst/>
          </a:prstGeom>
          <a:effectLst/>
        </p:spPr>
        <p:txBody>
          <a:bodyPr vert="horz" lIns="91440" tIns="45720" rIns="91440" bIns="45720" rtlCol="0" anchor="b">
            <a:normAutofit/>
          </a:bodyPr>
          <a:lstStyle/>
          <a:p>
            <a:pPr marL="36900" marR="0" lvl="0" fontAlgn="auto">
              <a:lnSpc>
                <a:spcPct val="90000"/>
              </a:lnSpc>
              <a:spcAft>
                <a:spcPts val="600"/>
              </a:spcAft>
              <a:buClr>
                <a:srgbClr val="DADADA"/>
              </a:buClr>
              <a:buSzPct val="70000"/>
              <a:tabLst/>
              <a:defRPr/>
            </a:pPr>
            <a:r>
              <a:rPr kumimoji="0" lang="en-US" sz="5100" b="0" i="0" u="none" strike="noStrike" cap="none" spc="0" normalizeH="0" baseline="0" noProof="0" dirty="0">
                <a:uLnTx/>
                <a:uFillTx/>
                <a:cs typeface="+mn-cs"/>
              </a:rPr>
              <a:t>Can we decompose IV estimation into (ML) </a:t>
            </a:r>
            <a:r>
              <a:rPr kumimoji="0" lang="en-US" sz="5100" b="0" i="1" u="none" strike="noStrike" cap="none" spc="0" normalizeH="0" baseline="0" noProof="0" dirty="0">
                <a:uLnTx/>
                <a:uFillTx/>
                <a:cs typeface="+mn-cs"/>
              </a:rPr>
              <a:t>prediction</a:t>
            </a:r>
            <a:r>
              <a:rPr kumimoji="0" lang="en-US" sz="5100" b="0" i="0" u="none" strike="noStrike" cap="none" spc="0" normalizeH="0" baseline="0" noProof="0" dirty="0">
                <a:uLnTx/>
                <a:uFillTx/>
                <a:cs typeface="+mn-cs"/>
              </a:rPr>
              <a:t> problems?</a:t>
            </a:r>
          </a:p>
        </p:txBody>
      </p:sp>
    </p:spTree>
    <p:extLst>
      <p:ext uri="{BB962C8B-B14F-4D97-AF65-F5344CB8AC3E}">
        <p14:creationId xmlns:p14="http://schemas.microsoft.com/office/powerpoint/2010/main" val="244523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Shape 92">
            <a:extLst>
              <a:ext uri="{FF2B5EF4-FFF2-40B4-BE49-F238E27FC236}">
                <a16:creationId xmlns:a16="http://schemas.microsoft.com/office/drawing/2014/main" id="{13B9E086-9701-434B-90E7-8964436F0760}"/>
              </a:ext>
            </a:extLst>
          </p:cNvPr>
          <p:cNvSpPr/>
          <p:nvPr/>
        </p:nvSpPr>
        <p:spPr>
          <a:xfrm>
            <a:off x="-356050" y="4652920"/>
            <a:ext cx="12615484" cy="2290046"/>
          </a:xfrm>
          <a:custGeom>
            <a:avLst/>
            <a:gdLst>
              <a:gd name="connsiteX0" fmla="*/ 574535 w 12615484"/>
              <a:gd name="connsiteY0" fmla="*/ 631179 h 2290046"/>
              <a:gd name="connsiteX1" fmla="*/ 4426344 w 12615484"/>
              <a:gd name="connsiteY1" fmla="*/ 64737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9" fmla="*/ 574535 w 12615484"/>
              <a:gd name="connsiteY9" fmla="*/ 631179 h 2290046"/>
              <a:gd name="connsiteX0" fmla="*/ 48553 w 12615484"/>
              <a:gd name="connsiteY0" fmla="*/ 687823 h 2290046"/>
              <a:gd name="connsiteX1" fmla="*/ 4426344 w 12615484"/>
              <a:gd name="connsiteY1" fmla="*/ 64737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96950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56476 w 12615484"/>
              <a:gd name="connsiteY1" fmla="*/ 53895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56476 w 12615484"/>
              <a:gd name="connsiteY1" fmla="*/ 53895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5484" h="2290046">
                <a:moveTo>
                  <a:pt x="48553" y="687823"/>
                </a:moveTo>
                <a:lnTo>
                  <a:pt x="4256476" y="53895"/>
                </a:lnTo>
                <a:cubicBezTo>
                  <a:pt x="4291253" y="102266"/>
                  <a:pt x="4300731" y="136179"/>
                  <a:pt x="4382493" y="137565"/>
                </a:cubicBezTo>
                <a:lnTo>
                  <a:pt x="8352709" y="113289"/>
                </a:lnTo>
                <a:cubicBezTo>
                  <a:pt x="8392700" y="79140"/>
                  <a:pt x="8389320" y="37763"/>
                  <a:pt x="8407625" y="0"/>
                </a:cubicBezTo>
                <a:lnTo>
                  <a:pt x="12615484" y="598811"/>
                </a:lnTo>
                <a:lnTo>
                  <a:pt x="12599300" y="2290046"/>
                </a:lnTo>
                <a:lnTo>
                  <a:pt x="0" y="2265770"/>
                </a:lnTo>
                <a:lnTo>
                  <a:pt x="48553" y="6878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De-composing into Prediction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722333" y="2079853"/>
                <a:ext cx="10545224" cy="3714749"/>
              </a:xfrm>
            </p:spPr>
            <p:txBody>
              <a:bodyPr>
                <a:normAutofit/>
              </a:bodyPr>
              <a:lstStyle/>
              <a:p>
                <a:r>
                  <a:rPr lang="en-US" b="1" dirty="0">
                    <a:solidFill>
                      <a:schemeClr val="accent1">
                        <a:lumMod val="40000"/>
                        <a:lumOff val="60000"/>
                      </a:schemeClr>
                    </a:solidFill>
                  </a:rPr>
                  <a:t>Compliance score</a:t>
                </a:r>
                <a:r>
                  <a:rPr lang="en-US" dirty="0"/>
                  <a:t> (Abadie’03): variation of probability of treatment induced by instrument</a:t>
                </a:r>
              </a:p>
              <a:p>
                <a:pPr marL="0" indent="0">
                  <a:buNone/>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Δ</m:t>
                      </m:r>
                      <m:d>
                        <m:dPr>
                          <m:ctrlPr>
                            <a:rPr lang="en-US" sz="1600" i="1">
                              <a:latin typeface="Cambria Math" panose="02040503050406030204" pitchFamily="18" charset="0"/>
                            </a:rPr>
                          </m:ctrlPr>
                        </m:dPr>
                        <m:e>
                          <m:r>
                            <a:rPr lang="en-US" sz="1600" b="0" i="1" smtClean="0">
                              <a:latin typeface="Cambria Math" panose="02040503050406030204" pitchFamily="18" charset="0"/>
                            </a:rPr>
                            <m:t>𝑍</m:t>
                          </m:r>
                          <m:r>
                            <a:rPr lang="en-US" sz="1600" b="0" i="1" smtClean="0">
                              <a:latin typeface="Cambria Math" panose="02040503050406030204" pitchFamily="18" charset="0"/>
                            </a:rPr>
                            <m:t>,</m:t>
                          </m:r>
                          <m:r>
                            <a:rPr lang="en-US" sz="1600" i="1">
                              <a:latin typeface="Cambria Math" panose="02040503050406030204" pitchFamily="18" charset="0"/>
                            </a:rPr>
                            <m:t>𝑋</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ℙ</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=1</m:t>
                          </m:r>
                        </m:e>
                        <m:e>
                          <m:r>
                            <a:rPr lang="en-US" sz="1600" i="1">
                              <a:latin typeface="Cambria Math" panose="02040503050406030204" pitchFamily="18" charset="0"/>
                            </a:rPr>
                            <m:t>𝑍</m:t>
                          </m:r>
                          <m:r>
                            <a:rPr lang="en-US" sz="1600" i="1">
                              <a:latin typeface="Cambria Math" panose="02040503050406030204" pitchFamily="18" charset="0"/>
                            </a:rPr>
                            <m:t>,</m:t>
                          </m:r>
                          <m:r>
                            <a:rPr lang="en-US" sz="1600" i="1">
                              <a:latin typeface="Cambria Math" panose="02040503050406030204" pitchFamily="18" charset="0"/>
                            </a:rPr>
                            <m:t>𝑋</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ℙ</m:t>
                      </m:r>
                      <m:r>
                        <a:rPr lang="en-US" sz="1600" i="1">
                          <a:latin typeface="Cambria Math" panose="02040503050406030204" pitchFamily="18" charset="0"/>
                        </a:rPr>
                        <m:t>(</m:t>
                      </m:r>
                      <m:r>
                        <a:rPr lang="en-US" sz="1600" i="1">
                          <a:latin typeface="Cambria Math" panose="02040503050406030204" pitchFamily="18" charset="0"/>
                        </a:rPr>
                        <m:t>𝑇</m:t>
                      </m:r>
                      <m:r>
                        <a:rPr lang="en-US" sz="1600" i="1">
                          <a:latin typeface="Cambria Math" panose="02040503050406030204" pitchFamily="18" charset="0"/>
                        </a:rPr>
                        <m:t>=1|</m:t>
                      </m:r>
                      <m:r>
                        <a:rPr lang="en-US" sz="1600" i="1">
                          <a:latin typeface="Cambria Math" panose="02040503050406030204" pitchFamily="18" charset="0"/>
                        </a:rPr>
                        <m:t>𝑋</m:t>
                      </m:r>
                      <m:r>
                        <a:rPr lang="en-US" sz="1600" i="1">
                          <a:latin typeface="Cambria Math" panose="02040503050406030204" pitchFamily="18" charset="0"/>
                        </a:rPr>
                        <m:t>)</m:t>
                      </m:r>
                    </m:oMath>
                  </m:oMathPara>
                </a14:m>
                <a:endParaRPr lang="en-US" dirty="0"/>
              </a:p>
              <a:p>
                <a:r>
                  <a:rPr lang="en-US" b="1" dirty="0">
                    <a:solidFill>
                      <a:srgbClr val="CB9583"/>
                    </a:solidFill>
                  </a:rPr>
                  <a:t>Residual outcome:</a:t>
                </a:r>
                <a:r>
                  <a:rPr lang="en-US" dirty="0"/>
                  <a:t> variation in outcome that is unpredictable by observed characteristics</a:t>
                </a:r>
              </a:p>
              <a:p>
                <a:pPr marL="369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𝔼</m:t>
                      </m:r>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m:oMathPara>
                </a14:m>
                <a:endParaRPr lang="en-US" dirty="0"/>
              </a:p>
              <a:p>
                <a:r>
                  <a:rPr lang="en-US" b="1" dirty="0">
                    <a:solidFill>
                      <a:srgbClr val="CB9583"/>
                    </a:solidFill>
                  </a:rPr>
                  <a:t>Heterogeneous effect</a:t>
                </a:r>
                <a:r>
                  <a:rPr lang="en-US" dirty="0"/>
                  <a:t> is the minimizer of the prediction loss:</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0" i="1" smtClean="0">
                              <a:latin typeface="Cambria Math" panose="02040503050406030204" pitchFamily="18" charset="0"/>
                            </a:rPr>
                            <m:t>𝜃</m:t>
                          </m:r>
                        </m:e>
                      </m:ac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m:t>
                                  </m:r>
                                </m:e>
                              </m:d>
                            </m:lim>
                          </m:limLow>
                        </m:fName>
                        <m:e>
                          <m:r>
                            <a:rPr lang="en-US" i="1" dirty="0">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i="1">
                                              <a:latin typeface="Cambria Math" panose="02040503050406030204" pitchFamily="18" charset="0"/>
                                            </a:rPr>
                                            <m:t>𝑋</m:t>
                                          </m:r>
                                        </m:e>
                                      </m:d>
                                    </m:e>
                                  </m:d>
                                </m:e>
                                <m:sup>
                                  <m:r>
                                    <a:rPr lang="en-US" i="1">
                                      <a:latin typeface="Cambria Math" panose="02040503050406030204" pitchFamily="18" charset="0"/>
                                    </a:rPr>
                                    <m:t>2</m:t>
                                  </m:r>
                                </m:sup>
                              </m:sSup>
                            </m:e>
                          </m:d>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xfrm>
                <a:off x="722333" y="2079853"/>
                <a:ext cx="10545224" cy="3714749"/>
              </a:xfrm>
              <a:blipFill>
                <a:blip r:embed="rId4"/>
                <a:stretch>
                  <a:fillRect/>
                </a:stretch>
              </a:blipFill>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849CDD4D-2D34-412D-88C2-9CFCAB82DFFB}"/>
              </a:ext>
            </a:extLst>
          </p:cNvPr>
          <p:cNvSpPr/>
          <p:nvPr/>
        </p:nvSpPr>
        <p:spPr>
          <a:xfrm>
            <a:off x="5146992" y="2495854"/>
            <a:ext cx="1307676" cy="31414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7" name="Straight Arrow Connector 6">
            <a:extLst>
              <a:ext uri="{FF2B5EF4-FFF2-40B4-BE49-F238E27FC236}">
                <a16:creationId xmlns:a16="http://schemas.microsoft.com/office/drawing/2014/main" id="{8B9EC8DC-E1F1-49A1-80DF-AF227040F79D}"/>
              </a:ext>
            </a:extLst>
          </p:cNvPr>
          <p:cNvCxnSpPr>
            <a:cxnSpLocks/>
            <a:stCxn id="10" idx="2"/>
            <a:endCxn id="11" idx="2"/>
          </p:cNvCxnSpPr>
          <p:nvPr/>
        </p:nvCxnSpPr>
        <p:spPr>
          <a:xfrm flipH="1" flipV="1">
            <a:off x="7153407" y="2841521"/>
            <a:ext cx="3025148" cy="615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577197-53B6-48CC-B1EE-DEE8EA7DC83D}"/>
              </a:ext>
            </a:extLst>
          </p:cNvPr>
          <p:cNvCxnSpPr>
            <a:cxnSpLocks/>
            <a:stCxn id="10" idx="2"/>
            <a:endCxn id="6" idx="2"/>
          </p:cNvCxnSpPr>
          <p:nvPr/>
        </p:nvCxnSpPr>
        <p:spPr>
          <a:xfrm flipH="1" flipV="1">
            <a:off x="5800830" y="2810000"/>
            <a:ext cx="4377725" cy="646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9EE2124-8081-4CC7-92F9-2238F523941D}"/>
              </a:ext>
            </a:extLst>
          </p:cNvPr>
          <p:cNvSpPr/>
          <p:nvPr/>
        </p:nvSpPr>
        <p:spPr>
          <a:xfrm>
            <a:off x="10178555" y="3145696"/>
            <a:ext cx="813951" cy="622063"/>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ML</a:t>
            </a:r>
          </a:p>
        </p:txBody>
      </p:sp>
      <p:sp>
        <p:nvSpPr>
          <p:cNvPr id="11" name="Rectangle: Rounded Corners 10">
            <a:extLst>
              <a:ext uri="{FF2B5EF4-FFF2-40B4-BE49-F238E27FC236}">
                <a16:creationId xmlns:a16="http://schemas.microsoft.com/office/drawing/2014/main" id="{30D27BB3-E8FC-43E4-983E-C12CAD9B026A}"/>
              </a:ext>
            </a:extLst>
          </p:cNvPr>
          <p:cNvSpPr/>
          <p:nvPr/>
        </p:nvSpPr>
        <p:spPr>
          <a:xfrm>
            <a:off x="6595665" y="2495854"/>
            <a:ext cx="1115483" cy="345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13" name="Straight Arrow Connector 12">
            <a:extLst>
              <a:ext uri="{FF2B5EF4-FFF2-40B4-BE49-F238E27FC236}">
                <a16:creationId xmlns:a16="http://schemas.microsoft.com/office/drawing/2014/main" id="{FAFFFED0-30E0-44B8-822B-AE907A8CF4F5}"/>
              </a:ext>
            </a:extLst>
          </p:cNvPr>
          <p:cNvCxnSpPr>
            <a:cxnSpLocks/>
            <a:stCxn id="10" idx="2"/>
            <a:endCxn id="15" idx="3"/>
          </p:cNvCxnSpPr>
          <p:nvPr/>
        </p:nvCxnSpPr>
        <p:spPr>
          <a:xfrm flipH="1">
            <a:off x="8038515" y="3456728"/>
            <a:ext cx="2140040" cy="970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AA03342-25B0-4C5B-97D0-D2043C3A5F2C}"/>
              </a:ext>
            </a:extLst>
          </p:cNvPr>
          <p:cNvSpPr/>
          <p:nvPr/>
        </p:nvSpPr>
        <p:spPr>
          <a:xfrm>
            <a:off x="3908612" y="4057814"/>
            <a:ext cx="4129903"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
        <p:nvSpPr>
          <p:cNvPr id="16" name="Rectangle: Rounded Corners 15">
            <a:extLst>
              <a:ext uri="{FF2B5EF4-FFF2-40B4-BE49-F238E27FC236}">
                <a16:creationId xmlns:a16="http://schemas.microsoft.com/office/drawing/2014/main" id="{62BDF68E-8AD9-4989-BFA3-BBF272156676}"/>
              </a:ext>
            </a:extLst>
          </p:cNvPr>
          <p:cNvSpPr/>
          <p:nvPr/>
        </p:nvSpPr>
        <p:spPr>
          <a:xfrm>
            <a:off x="6063420" y="3266232"/>
            <a:ext cx="789772" cy="35539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17" name="Straight Arrow Connector 16">
            <a:extLst>
              <a:ext uri="{FF2B5EF4-FFF2-40B4-BE49-F238E27FC236}">
                <a16:creationId xmlns:a16="http://schemas.microsoft.com/office/drawing/2014/main" id="{34E8E53B-75ED-4508-8264-2A05CDAB69E3}"/>
              </a:ext>
            </a:extLst>
          </p:cNvPr>
          <p:cNvCxnSpPr>
            <a:cxnSpLocks/>
            <a:stCxn id="10" idx="2"/>
            <a:endCxn id="16" idx="3"/>
          </p:cNvCxnSpPr>
          <p:nvPr/>
        </p:nvCxnSpPr>
        <p:spPr>
          <a:xfrm flipH="1" flipV="1">
            <a:off x="6853192" y="3443929"/>
            <a:ext cx="3325363" cy="12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286048-F612-42E3-9066-C260126813A7}"/>
              </a:ext>
            </a:extLst>
          </p:cNvPr>
          <p:cNvSpPr txBox="1"/>
          <p:nvPr/>
        </p:nvSpPr>
        <p:spPr>
          <a:xfrm>
            <a:off x="376124" y="5551161"/>
            <a:ext cx="150187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Predict </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5" name="TextBox 24">
            <a:extLst>
              <a:ext uri="{FF2B5EF4-FFF2-40B4-BE49-F238E27FC236}">
                <a16:creationId xmlns:a16="http://schemas.microsoft.com/office/drawing/2014/main" id="{4C4C9738-1EDF-4F32-9456-3E6874518741}"/>
              </a:ext>
            </a:extLst>
          </p:cNvPr>
          <p:cNvSpPr txBox="1"/>
          <p:nvPr/>
        </p:nvSpPr>
        <p:spPr>
          <a:xfrm>
            <a:off x="1878003" y="5215432"/>
            <a:ext cx="201315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unexplained variation in outcome</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9" name="TextBox 28">
            <a:extLst>
              <a:ext uri="{FF2B5EF4-FFF2-40B4-BE49-F238E27FC236}">
                <a16:creationId xmlns:a16="http://schemas.microsoft.com/office/drawing/2014/main" id="{084985E8-B8AA-4158-99B6-4102D58E63EA}"/>
              </a:ext>
            </a:extLst>
          </p:cNvPr>
          <p:cNvSpPr txBox="1"/>
          <p:nvPr/>
        </p:nvSpPr>
        <p:spPr>
          <a:xfrm>
            <a:off x="4573015" y="5520384"/>
            <a:ext cx="70285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from</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5" name="TextBox 34">
            <a:extLst>
              <a:ext uri="{FF2B5EF4-FFF2-40B4-BE49-F238E27FC236}">
                <a16:creationId xmlns:a16="http://schemas.microsoft.com/office/drawing/2014/main" id="{CC696590-C11A-4E82-81A5-866342D95E0A}"/>
              </a:ext>
            </a:extLst>
          </p:cNvPr>
          <p:cNvSpPr txBox="1"/>
          <p:nvPr/>
        </p:nvSpPr>
        <p:spPr>
          <a:xfrm>
            <a:off x="5699803" y="5210010"/>
            <a:ext cx="2462105"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exogenous variation of treatment induced by instrument</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7" name="TextBox 36">
            <a:extLst>
              <a:ext uri="{FF2B5EF4-FFF2-40B4-BE49-F238E27FC236}">
                <a16:creationId xmlns:a16="http://schemas.microsoft.com/office/drawing/2014/main" id="{F0865669-A563-4A63-A9D6-5F7481649C65}"/>
              </a:ext>
            </a:extLst>
          </p:cNvPr>
          <p:cNvSpPr txBox="1"/>
          <p:nvPr/>
        </p:nvSpPr>
        <p:spPr>
          <a:xfrm>
            <a:off x="9612309" y="5117676"/>
            <a:ext cx="237298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linear model where the coefficient can vary with observable characteristics</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8" name="TextBox 37">
            <a:extLst>
              <a:ext uri="{FF2B5EF4-FFF2-40B4-BE49-F238E27FC236}">
                <a16:creationId xmlns:a16="http://schemas.microsoft.com/office/drawing/2014/main" id="{D4456CC3-0C75-4081-9C1A-F8F4B8157A24}"/>
              </a:ext>
            </a:extLst>
          </p:cNvPr>
          <p:cNvSpPr txBox="1"/>
          <p:nvPr/>
        </p:nvSpPr>
        <p:spPr>
          <a:xfrm>
            <a:off x="8527069" y="5551161"/>
            <a:ext cx="7897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using</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7F0ED09-DD76-4164-89B9-1E36E3479ED1}"/>
                  </a:ext>
                </a:extLst>
              </p:cNvPr>
              <p:cNvSpPr txBox="1"/>
              <p:nvPr/>
            </p:nvSpPr>
            <p:spPr>
              <a:xfrm>
                <a:off x="2650517" y="6307150"/>
                <a:ext cx="468121" cy="4056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accPr>
                        <m:e>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e>
                      </m:acc>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TextBox 73">
                <a:extLst>
                  <a:ext uri="{FF2B5EF4-FFF2-40B4-BE49-F238E27FC236}">
                    <a16:creationId xmlns:a16="http://schemas.microsoft.com/office/drawing/2014/main" id="{F7F0ED09-DD76-4164-89B9-1E36E3479ED1}"/>
                  </a:ext>
                </a:extLst>
              </p:cNvPr>
              <p:cNvSpPr txBox="1">
                <a:spLocks noRot="1" noChangeAspect="1" noMove="1" noResize="1" noEditPoints="1" noAdjustHandles="1" noChangeArrowheads="1" noChangeShapeType="1" noTextEdit="1"/>
              </p:cNvSpPr>
              <p:nvPr/>
            </p:nvSpPr>
            <p:spPr>
              <a:xfrm>
                <a:off x="2650517" y="6307150"/>
                <a:ext cx="468121" cy="4056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32BEC94-99F3-44EB-BB8A-033A54DB547A}"/>
                  </a:ext>
                </a:extLst>
              </p:cNvPr>
              <p:cNvSpPr txBox="1"/>
              <p:nvPr/>
            </p:nvSpPr>
            <p:spPr>
              <a:xfrm>
                <a:off x="6451836" y="6312728"/>
                <a:ext cx="95803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Δ</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𝑍</m:t>
                          </m:r>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8" name="TextBox 77">
                <a:extLst>
                  <a:ext uri="{FF2B5EF4-FFF2-40B4-BE49-F238E27FC236}">
                    <a16:creationId xmlns:a16="http://schemas.microsoft.com/office/drawing/2014/main" id="{B32BEC94-99F3-44EB-BB8A-033A54DB547A}"/>
                  </a:ext>
                </a:extLst>
              </p:cNvPr>
              <p:cNvSpPr txBox="1">
                <a:spLocks noRot="1" noChangeAspect="1" noMove="1" noResize="1" noEditPoints="1" noAdjustHandles="1" noChangeArrowheads="1" noChangeShapeType="1" noTextEdit="1"/>
              </p:cNvSpPr>
              <p:nvPr/>
            </p:nvSpPr>
            <p:spPr>
              <a:xfrm>
                <a:off x="6451836" y="6312728"/>
                <a:ext cx="958035"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F78C309-F8F0-401E-957C-BBD17C9F6B19}"/>
                  </a:ext>
                </a:extLst>
              </p:cNvPr>
              <p:cNvSpPr txBox="1"/>
              <p:nvPr/>
            </p:nvSpPr>
            <p:spPr>
              <a:xfrm>
                <a:off x="9612310" y="6312728"/>
                <a:ext cx="18005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𝜃</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Δ</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𝑍</m:t>
                          </m:r>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2" name="TextBox 81">
                <a:extLst>
                  <a:ext uri="{FF2B5EF4-FFF2-40B4-BE49-F238E27FC236}">
                    <a16:creationId xmlns:a16="http://schemas.microsoft.com/office/drawing/2014/main" id="{2F78C309-F8F0-401E-957C-BBD17C9F6B19}"/>
                  </a:ext>
                </a:extLst>
              </p:cNvPr>
              <p:cNvSpPr txBox="1">
                <a:spLocks noRot="1" noChangeAspect="1" noMove="1" noResize="1" noEditPoints="1" noAdjustHandles="1" noChangeArrowheads="1" noChangeShapeType="1" noTextEdit="1"/>
              </p:cNvSpPr>
              <p:nvPr/>
            </p:nvSpPr>
            <p:spPr>
              <a:xfrm>
                <a:off x="9612310" y="6312728"/>
                <a:ext cx="1800556" cy="400110"/>
              </a:xfrm>
              <a:prstGeom prst="rect">
                <a:avLst/>
              </a:prstGeom>
              <a:blipFill>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1916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6" grpId="0" animBg="1"/>
      <p:bldP spid="10" grpId="0" animBg="1"/>
      <p:bldP spid="11" grpId="0" animBg="1"/>
      <p:bldP spid="15" grpId="0" animBg="1"/>
      <p:bldP spid="16" grpId="0" animBg="1"/>
      <p:bldP spid="21" grpId="0"/>
      <p:bldP spid="25" grpId="0"/>
      <p:bldP spid="29" grpId="0"/>
      <p:bldP spid="35" grpId="0"/>
      <p:bldP spid="37" grpId="0"/>
      <p:bldP spid="38" grpId="0"/>
      <p:bldP spid="74" grpId="0"/>
      <p:bldP spid="78" grpId="0"/>
      <p:bldP spid="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EB36-7717-4049-8B8F-91CA85196097}"/>
              </a:ext>
            </a:extLst>
          </p:cNvPr>
          <p:cNvSpPr>
            <a:spLocks noGrp="1"/>
          </p:cNvSpPr>
          <p:nvPr>
            <p:ph type="title"/>
          </p:nvPr>
        </p:nvSpPr>
        <p:spPr/>
        <p:txBody>
          <a:bodyPr/>
          <a:lstStyle/>
          <a:p>
            <a:r>
              <a:rPr lang="en-US" dirty="0"/>
              <a:t>Some Caution</a:t>
            </a:r>
          </a:p>
        </p:txBody>
      </p:sp>
      <p:sp>
        <p:nvSpPr>
          <p:cNvPr id="3" name="Content Placeholder 2">
            <a:extLst>
              <a:ext uri="{FF2B5EF4-FFF2-40B4-BE49-F238E27FC236}">
                <a16:creationId xmlns:a16="http://schemas.microsoft.com/office/drawing/2014/main" id="{03DAE5CA-0728-40B5-A927-5FB6A12204F1}"/>
              </a:ext>
            </a:extLst>
          </p:cNvPr>
          <p:cNvSpPr>
            <a:spLocks noGrp="1"/>
          </p:cNvSpPr>
          <p:nvPr>
            <p:ph idx="1"/>
          </p:nvPr>
        </p:nvSpPr>
        <p:spPr>
          <a:xfrm>
            <a:off x="913795" y="2076450"/>
            <a:ext cx="9798946" cy="3714749"/>
          </a:xfrm>
        </p:spPr>
        <p:txBody>
          <a:bodyPr>
            <a:normAutofit/>
          </a:bodyPr>
          <a:lstStyle/>
          <a:p>
            <a:r>
              <a:rPr lang="en-US" dirty="0"/>
              <a:t>Only requirement from ML models should be a guarantee on expected prediction error on data from same distribution as the training data</a:t>
            </a:r>
          </a:p>
          <a:p>
            <a:endParaRPr lang="en-US" dirty="0"/>
          </a:p>
          <a:p>
            <a:r>
              <a:rPr lang="en-US" dirty="0"/>
              <a:t>ML methods balance bias and variance; leads to biased estimates and wrong p-values</a:t>
            </a:r>
          </a:p>
          <a:p>
            <a:pPr marL="36900" indent="0">
              <a:buNone/>
            </a:pPr>
            <a:endParaRPr lang="en-US" dirty="0"/>
          </a:p>
          <a:p>
            <a:r>
              <a:rPr lang="en-US" dirty="0"/>
              <a:t>Many times we need to solve much more complex prediction tasks than the quantity we care about; can we not depend heavily on the estimation error of these tasks</a:t>
            </a:r>
          </a:p>
          <a:p>
            <a:pPr marL="36900" indent="0">
              <a:buNone/>
            </a:pPr>
            <a:endParaRPr lang="en-US" dirty="0"/>
          </a:p>
        </p:txBody>
      </p:sp>
      <p:pic>
        <p:nvPicPr>
          <p:cNvPr id="5" name="Graphic 4" descr="Checkmark">
            <a:extLst>
              <a:ext uri="{FF2B5EF4-FFF2-40B4-BE49-F238E27FC236}">
                <a16:creationId xmlns:a16="http://schemas.microsoft.com/office/drawing/2014/main" id="{BC2380BD-943C-4556-803C-CB58DDE5F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5780" y="2051283"/>
            <a:ext cx="704850" cy="704850"/>
          </a:xfrm>
          <a:prstGeom prst="rect">
            <a:avLst/>
          </a:prstGeom>
        </p:spPr>
      </p:pic>
      <p:pic>
        <p:nvPicPr>
          <p:cNvPr id="7" name="Graphic 6" descr="Question Mark">
            <a:extLst>
              <a:ext uri="{FF2B5EF4-FFF2-40B4-BE49-F238E27FC236}">
                <a16:creationId xmlns:a16="http://schemas.microsoft.com/office/drawing/2014/main" id="{E8F9E2C7-08DB-40A3-99B8-F22BD6D6C0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6230" y="3644668"/>
            <a:ext cx="914400" cy="914400"/>
          </a:xfrm>
          <a:prstGeom prst="rect">
            <a:avLst/>
          </a:prstGeom>
        </p:spPr>
      </p:pic>
    </p:spTree>
    <p:custDataLst>
      <p:tags r:id="rId1"/>
    </p:custDataLst>
    <p:extLst>
      <p:ext uri="{BB962C8B-B14F-4D97-AF65-F5344CB8AC3E}">
        <p14:creationId xmlns:p14="http://schemas.microsoft.com/office/powerpoint/2010/main" val="124665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Robustness via Debiasing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722333" y="2079853"/>
                <a:ext cx="10545224" cy="3714749"/>
              </a:xfrm>
            </p:spPr>
            <p:txBody>
              <a:bodyPr>
                <a:normAutofit/>
              </a:bodyPr>
              <a:lstStyle/>
              <a:p>
                <a:r>
                  <a:rPr lang="en-US" b="1" dirty="0">
                    <a:solidFill>
                      <a:srgbClr val="CB9583"/>
                    </a:solidFill>
                  </a:rPr>
                  <a:t>De-biased</a:t>
                </a:r>
                <a:r>
                  <a:rPr lang="en-US" dirty="0"/>
                  <a:t> </a:t>
                </a:r>
                <a:r>
                  <a:rPr lang="en-US" dirty="0">
                    <a:solidFill>
                      <a:schemeClr val="tx1"/>
                    </a:solidFill>
                  </a:rPr>
                  <a:t>preliminary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𝜃</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a14:m>
                <a:r>
                  <a:rPr lang="en-US" dirty="0"/>
                  <a:t> </a:t>
                </a:r>
                <a:r>
                  <a:rPr lang="en-US" sz="1400" dirty="0"/>
                  <a:t>[</a:t>
                </a:r>
                <a:r>
                  <a:rPr lang="en-US" sz="1400" dirty="0" err="1"/>
                  <a:t>Okui</a:t>
                </a:r>
                <a:r>
                  <a:rPr lang="en-US" sz="1400" dirty="0"/>
                  <a:t> et al’12, Chernozhukov et al’18, Athey-Wager’19]</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𝜃</m:t>
                              </m:r>
                            </m:e>
                          </m:acc>
                        </m:e>
                        <m:sub>
                          <m:r>
                            <a:rPr lang="en-US" b="0" i="1" dirty="0" smtClean="0">
                              <a:solidFill>
                                <a:schemeClr val="tx1"/>
                              </a:solidFill>
                              <a:latin typeface="Cambria Math" panose="02040503050406030204" pitchFamily="18" charset="0"/>
                            </a:rPr>
                            <m:t>𝑑𝑒𝑏𝑖𝑎𝑠𝑒𝑑</m:t>
                          </m:r>
                        </m:sub>
                      </m:sSub>
                      <m:r>
                        <a:rPr lang="en-US" b="0" i="0" dirty="0" smtClean="0">
                          <a:solidFill>
                            <a:schemeClr val="tx1"/>
                          </a:solidFill>
                          <a:latin typeface="Cambria Math" panose="02040503050406030204" pitchFamily="18" charset="0"/>
                        </a:rPr>
                        <m:t>(</m:t>
                      </m:r>
                      <m:r>
                        <m:rPr>
                          <m:sty m:val="p"/>
                        </m:rPr>
                        <a:rPr lang="en-US" b="0" i="0" dirty="0" smtClean="0">
                          <a:solidFill>
                            <a:schemeClr val="tx1"/>
                          </a:solidFill>
                          <a:latin typeface="Cambria Math" panose="02040503050406030204" pitchFamily="18" charset="0"/>
                        </a:rPr>
                        <m:t>X</m:t>
                      </m:r>
                      <m:r>
                        <a:rPr lang="en-US" b="0" i="0" dirty="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acc>
                        <m:accPr>
                          <m:chr m:val="̂"/>
                          <m:ctrlPr>
                            <a:rPr lang="en-US" b="1"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𝜃</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𝑋</m:t>
                          </m:r>
                        </m:e>
                      </m:d>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𝑌</m:t>
                              </m:r>
                            </m:e>
                          </m:acc>
                          <m:r>
                            <a:rPr lang="en-US" i="1" dirty="0">
                              <a:solidFill>
                                <a:schemeClr val="tx1"/>
                              </a:solidFill>
                              <a:latin typeface="Cambria Math" panose="02040503050406030204" pitchFamily="18" charset="0"/>
                            </a:rPr>
                            <m:t>−</m:t>
                          </m:r>
                          <m:acc>
                            <m:accPr>
                              <m:chr m:val="̂"/>
                              <m:ctrlPr>
                                <a:rPr lang="en-US" b="1"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𝜃</m:t>
                              </m:r>
                            </m:e>
                          </m:acc>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𝑋</m:t>
                              </m:r>
                            </m:e>
                          </m:d>
                          <m:r>
                            <a:rPr lang="en-US" i="1" dirty="0">
                              <a:solidFill>
                                <a:schemeClr val="tx1"/>
                              </a:solidFill>
                              <a:latin typeface="Cambria Math" panose="02040503050406030204" pitchFamily="18" charset="0"/>
                            </a:rPr>
                            <m:t>⋅</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𝑇</m:t>
                              </m:r>
                              <m:r>
                                <a:rPr lang="en-US" b="0" i="1" dirty="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ℙ</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𝑋</m:t>
                                  </m:r>
                                </m:e>
                              </m:d>
                            </m:e>
                          </m:d>
                        </m:num>
                        <m:den>
                          <m:r>
                            <m:rPr>
                              <m:sty m:val="p"/>
                            </m:rPr>
                            <a:rPr lang="en-US">
                              <a:solidFill>
                                <a:schemeClr val="tx1"/>
                              </a:solidFill>
                              <a:latin typeface="Cambria Math" panose="02040503050406030204" pitchFamily="18" charset="0"/>
                            </a:rPr>
                            <m:t>Δ</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𝑍</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𝑋</m:t>
                              </m:r>
                            </m:e>
                          </m:d>
                        </m:den>
                      </m:f>
                    </m:oMath>
                  </m:oMathPara>
                </a14:m>
                <a:endParaRPr lang="en-US" dirty="0"/>
              </a:p>
              <a:p>
                <a:r>
                  <a:rPr lang="en-US" b="1" dirty="0">
                    <a:solidFill>
                      <a:schemeClr val="accent1">
                        <a:lumMod val="40000"/>
                        <a:lumOff val="60000"/>
                      </a:schemeClr>
                    </a:solidFill>
                  </a:rPr>
                  <a:t>Robust heterogeneous treatment effect</a:t>
                </a: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m:t>
                                  </m:r>
                                </m:e>
                              </m:d>
                            </m:lim>
                          </m:limLow>
                        </m:fName>
                        <m:e>
                          <m:r>
                            <a:rPr lang="en-US" i="1" dirty="0">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1" dirty="0">
                                              <a:latin typeface="Cambria Math" panose="02040503050406030204" pitchFamily="18" charset="0"/>
                                            </a:rPr>
                                            <m:t>𝑑𝑒𝑏𝑖𝑎𝑠𝑒𝑑</m:t>
                                          </m:r>
                                        </m:sub>
                                      </m:sSub>
                                      <m:r>
                                        <a:rPr lang="en-US" dirty="0">
                                          <a:latin typeface="Cambria Math" panose="02040503050406030204" pitchFamily="18" charset="0"/>
                                        </a:rPr>
                                        <m:t>(</m:t>
                                      </m:r>
                                      <m:r>
                                        <m:rPr>
                                          <m:sty m:val="p"/>
                                        </m:rPr>
                                        <a:rPr lang="en-US" dirty="0">
                                          <a:latin typeface="Cambria Math" panose="02040503050406030204" pitchFamily="18" charset="0"/>
                                        </a:rPr>
                                        <m:t>X</m:t>
                                      </m:r>
                                      <m:r>
                                        <a:rPr lang="en-US" dirty="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𝑋</m:t>
                                          </m:r>
                                        </m:e>
                                      </m:d>
                                    </m:e>
                                  </m:d>
                                </m:e>
                                <m:sup>
                                  <m:r>
                                    <a:rPr lang="en-US" i="1">
                                      <a:latin typeface="Cambria Math" panose="02040503050406030204" pitchFamily="18" charset="0"/>
                                    </a:rPr>
                                    <m:t>2</m:t>
                                  </m:r>
                                </m:sup>
                              </m:sSup>
                            </m:e>
                          </m:d>
                        </m:e>
                      </m:func>
                    </m:oMath>
                  </m:oMathPara>
                </a14:m>
                <a:endParaRPr lang="en-US" dirty="0"/>
              </a:p>
              <a:p>
                <a:endParaRPr lang="en-US" dirty="0">
                  <a:solidFill>
                    <a:srgbClr val="D8D8D8"/>
                  </a:solidFill>
                </a:endParaRPr>
              </a:p>
              <a:p>
                <a:r>
                  <a:rPr lang="en-US" dirty="0">
                    <a:solidFill>
                      <a:srgbClr val="D8D8D8"/>
                    </a:solidFill>
                  </a:rPr>
                  <a:t>Mean-Squared-Error of final 𝜃(𝑋) robust to errors in first stage models </a:t>
                </a:r>
                <a:r>
                  <a:rPr lang="en-US" sz="1800" dirty="0">
                    <a:solidFill>
                      <a:srgbClr val="D8D8D8"/>
                    </a:solidFill>
                  </a:rPr>
                  <a:t>[Chernozhukov, Nekipelov, Semenova, Syrgkanis’18, Foster – Syrgkanis’19]</a:t>
                </a:r>
                <a:endParaRPr lang="en-US" dirty="0">
                  <a:solidFill>
                    <a:srgbClr val="D8D8D8"/>
                  </a:solidFill>
                </a:endParaRPr>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xfrm>
                <a:off x="722333" y="2079853"/>
                <a:ext cx="10545224" cy="3714749"/>
              </a:xfrm>
              <a:blipFill>
                <a:blip r:embed="rId4"/>
                <a:stretch>
                  <a:fillRect/>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CA2C99CC-088E-485D-98AB-FF417E6879D6}"/>
              </a:ext>
            </a:extLst>
          </p:cNvPr>
          <p:cNvSpPr/>
          <p:nvPr/>
        </p:nvSpPr>
        <p:spPr>
          <a:xfrm>
            <a:off x="5639219" y="2435202"/>
            <a:ext cx="3298594"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
        <p:nvSpPr>
          <p:cNvPr id="12" name="Oval 11">
            <a:extLst>
              <a:ext uri="{FF2B5EF4-FFF2-40B4-BE49-F238E27FC236}">
                <a16:creationId xmlns:a16="http://schemas.microsoft.com/office/drawing/2014/main" id="{18953DBE-F9EC-4952-BDBE-53C1610B581A}"/>
              </a:ext>
            </a:extLst>
          </p:cNvPr>
          <p:cNvSpPr/>
          <p:nvPr/>
        </p:nvSpPr>
        <p:spPr>
          <a:xfrm>
            <a:off x="9795103" y="2032003"/>
            <a:ext cx="1823155" cy="154506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Debiasing Correction: uses quantities that ideally are mean zero</a:t>
            </a:r>
          </a:p>
        </p:txBody>
      </p:sp>
      <p:cxnSp>
        <p:nvCxnSpPr>
          <p:cNvPr id="13" name="Straight Arrow Connector 12">
            <a:extLst>
              <a:ext uri="{FF2B5EF4-FFF2-40B4-BE49-F238E27FC236}">
                <a16:creationId xmlns:a16="http://schemas.microsoft.com/office/drawing/2014/main" id="{5197F23B-C2BF-41A0-8071-C31BF8A3967D}"/>
              </a:ext>
            </a:extLst>
          </p:cNvPr>
          <p:cNvCxnSpPr>
            <a:cxnSpLocks/>
            <a:stCxn id="12" idx="2"/>
            <a:endCxn id="11" idx="3"/>
          </p:cNvCxnSpPr>
          <p:nvPr/>
        </p:nvCxnSpPr>
        <p:spPr>
          <a:xfrm flipH="1">
            <a:off x="8937813" y="2804536"/>
            <a:ext cx="8572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A78186C-C82E-418B-913F-F813FD243FC1}"/>
              </a:ext>
            </a:extLst>
          </p:cNvPr>
          <p:cNvSpPr/>
          <p:nvPr/>
        </p:nvSpPr>
        <p:spPr>
          <a:xfrm>
            <a:off x="10299704" y="3862872"/>
            <a:ext cx="843425" cy="622063"/>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ML</a:t>
            </a:r>
          </a:p>
        </p:txBody>
      </p:sp>
      <p:cxnSp>
        <p:nvCxnSpPr>
          <p:cNvPr id="20" name="Straight Arrow Connector 19">
            <a:extLst>
              <a:ext uri="{FF2B5EF4-FFF2-40B4-BE49-F238E27FC236}">
                <a16:creationId xmlns:a16="http://schemas.microsoft.com/office/drawing/2014/main" id="{61582E54-DA7A-4743-AF2F-5ADD7B9CC0EC}"/>
              </a:ext>
            </a:extLst>
          </p:cNvPr>
          <p:cNvCxnSpPr>
            <a:cxnSpLocks/>
            <a:stCxn id="19" idx="2"/>
            <a:endCxn id="21" idx="3"/>
          </p:cNvCxnSpPr>
          <p:nvPr/>
        </p:nvCxnSpPr>
        <p:spPr>
          <a:xfrm flipH="1" flipV="1">
            <a:off x="8071095" y="4028042"/>
            <a:ext cx="2228609" cy="145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D1A167C-B7A7-40F6-88D4-D827E5749A9A}"/>
              </a:ext>
            </a:extLst>
          </p:cNvPr>
          <p:cNvSpPr/>
          <p:nvPr/>
        </p:nvSpPr>
        <p:spPr>
          <a:xfrm>
            <a:off x="4120904" y="3658708"/>
            <a:ext cx="3950191"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Tree>
    <p:custDataLst>
      <p:tags r:id="rId1"/>
    </p:custDataLst>
    <p:extLst>
      <p:ext uri="{BB962C8B-B14F-4D97-AF65-F5344CB8AC3E}">
        <p14:creationId xmlns:p14="http://schemas.microsoft.com/office/powerpoint/2010/main" val="37201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a:xfrm>
            <a:off x="924443" y="1023258"/>
            <a:ext cx="3732902" cy="2439034"/>
          </a:xfrm>
          <a:effectLst/>
        </p:spPr>
        <p:txBody>
          <a:bodyPr>
            <a:normAutofit/>
          </a:bodyPr>
          <a:lstStyle/>
          <a:p>
            <a:pPr algn="l"/>
            <a:r>
              <a:rPr lang="en-US" dirty="0"/>
              <a:t>Inference</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5252560" y="1023257"/>
            <a:ext cx="6025645" cy="4570457"/>
          </a:xfrm>
          <a:effectLst/>
        </p:spPr>
        <p:txBody>
          <a:bodyPr anchor="ctr">
            <a:normAutofit/>
          </a:bodyPr>
          <a:lstStyle/>
          <a:p>
            <a:endParaRPr lang="en-US" sz="1900" b="1" dirty="0"/>
          </a:p>
          <a:p>
            <a:pPr marL="36900" indent="0">
              <a:buNone/>
            </a:pPr>
            <a:endParaRPr lang="en-US" sz="1900" dirty="0">
              <a:solidFill>
                <a:schemeClr val="bg1"/>
              </a:solidFill>
            </a:endParaRPr>
          </a:p>
          <a:p>
            <a:r>
              <a:rPr lang="en-US" dirty="0"/>
              <a:t>When final ML method supports CI construction, debiased final estimate typically </a:t>
            </a:r>
            <a:r>
              <a:rPr lang="en-US" b="1" dirty="0"/>
              <a:t>preserves the asymptotic validity of the intervals</a:t>
            </a:r>
          </a:p>
          <a:p>
            <a:pPr lvl="1"/>
            <a:r>
              <a:rPr lang="en-US" dirty="0"/>
              <a:t>Inference on best linear projection of heterogeneous effect via OLS </a:t>
            </a:r>
            <a:r>
              <a:rPr lang="en-US" sz="1400" dirty="0"/>
              <a:t>[Chernozhukov et al’16]</a:t>
            </a:r>
            <a:endParaRPr lang="en-US" dirty="0"/>
          </a:p>
          <a:p>
            <a:pPr lvl="1"/>
            <a:r>
              <a:rPr lang="en-US" dirty="0"/>
              <a:t>Inference on high-dimensional linear projections via Debiased Lasso</a:t>
            </a:r>
            <a:r>
              <a:rPr lang="en-US" sz="1400" dirty="0"/>
              <a:t> [Zhang-Zhang’14, Javanmard-Montanari’14, van der Geer et al’14, Chernozhukov et al’17]</a:t>
            </a:r>
            <a:endParaRPr lang="en-US" dirty="0"/>
          </a:p>
          <a:p>
            <a:pPr lvl="1"/>
            <a:r>
              <a:rPr lang="en-US" dirty="0"/>
              <a:t>Non-Parametric inference via Honest Regression Forests </a:t>
            </a:r>
            <a:r>
              <a:rPr lang="en-US" sz="1400" dirty="0"/>
              <a:t>[</a:t>
            </a:r>
            <a:r>
              <a:rPr lang="en-US" sz="1400" dirty="0">
                <a:solidFill>
                  <a:schemeClr val="tx1">
                    <a:lumMod val="75000"/>
                  </a:schemeClr>
                </a:solidFill>
              </a:rPr>
              <a:t>Athey-Wager’15, Athey-Wager-Tibshirani’16, Mentch-Hooker’16, Oprescu et al’19, Syrgkanis-Zampetakis’20</a:t>
            </a:r>
            <a:r>
              <a:rPr lang="en-US" sz="1400" dirty="0"/>
              <a:t>]</a:t>
            </a:r>
            <a:endParaRPr lang="en-US" sz="1900" dirty="0"/>
          </a:p>
        </p:txBody>
      </p:sp>
      <p:pic>
        <p:nvPicPr>
          <p:cNvPr id="9" name="Picture 4">
            <a:extLst>
              <a:ext uri="{FF2B5EF4-FFF2-40B4-BE49-F238E27FC236}">
                <a16:creationId xmlns:a16="http://schemas.microsoft.com/office/drawing/2014/main" id="{36F1A912-1854-409C-ACDC-EB9B0F209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77"/>
          <a:stretch/>
        </p:blipFill>
        <p:spPr bwMode="auto">
          <a:xfrm>
            <a:off x="975832" y="3295291"/>
            <a:ext cx="3562350" cy="2321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11BF1C-D413-4B2D-ABB0-056655A82CEC}"/>
                  </a:ext>
                </a:extLst>
              </p:cNvPr>
              <p:cNvSpPr txBox="1"/>
              <p:nvPr/>
            </p:nvSpPr>
            <p:spPr>
              <a:xfrm>
                <a:off x="2083521" y="5650076"/>
                <a:ext cx="1342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Covariate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𝑋</m:t>
                    </m:r>
                  </m:oMath>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3" name="TextBox 12">
                <a:extLst>
                  <a:ext uri="{FF2B5EF4-FFF2-40B4-BE49-F238E27FC236}">
                    <a16:creationId xmlns:a16="http://schemas.microsoft.com/office/drawing/2014/main" id="{1311BF1C-D413-4B2D-ABB0-056655A82CEC}"/>
                  </a:ext>
                </a:extLst>
              </p:cNvPr>
              <p:cNvSpPr txBox="1">
                <a:spLocks noRot="1" noChangeAspect="1" noMove="1" noResize="1" noEditPoints="1" noAdjustHandles="1" noChangeArrowheads="1" noChangeShapeType="1" noTextEdit="1"/>
              </p:cNvSpPr>
              <p:nvPr/>
            </p:nvSpPr>
            <p:spPr>
              <a:xfrm>
                <a:off x="2083521" y="5650076"/>
                <a:ext cx="1342355" cy="369332"/>
              </a:xfrm>
              <a:prstGeom prst="rect">
                <a:avLst/>
              </a:prstGeom>
              <a:blipFill>
                <a:blip r:embed="rId4"/>
                <a:stretch>
                  <a:fillRect l="-409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1515FCE-9CCE-4335-B14A-9EB833730A64}"/>
                  </a:ext>
                </a:extLst>
              </p:cNvPr>
              <p:cNvSpPr txBox="1"/>
              <p:nvPr/>
            </p:nvSpPr>
            <p:spPr>
              <a:xfrm rot="16200000">
                <a:off x="-593727" y="4157286"/>
                <a:ext cx="2769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Heterogeneous effect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𝜃</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5" name="TextBox 14">
                <a:extLst>
                  <a:ext uri="{FF2B5EF4-FFF2-40B4-BE49-F238E27FC236}">
                    <a16:creationId xmlns:a16="http://schemas.microsoft.com/office/drawing/2014/main" id="{51515FCE-9CCE-4335-B14A-9EB833730A64}"/>
                  </a:ext>
                </a:extLst>
              </p:cNvPr>
              <p:cNvSpPr txBox="1">
                <a:spLocks noRot="1" noChangeAspect="1" noMove="1" noResize="1" noEditPoints="1" noAdjustHandles="1" noChangeArrowheads="1" noChangeShapeType="1" noTextEdit="1"/>
              </p:cNvSpPr>
              <p:nvPr/>
            </p:nvSpPr>
            <p:spPr>
              <a:xfrm rot="16200000">
                <a:off x="-593727" y="4157286"/>
                <a:ext cx="2769797" cy="369332"/>
              </a:xfrm>
              <a:prstGeom prst="rect">
                <a:avLst/>
              </a:prstGeom>
              <a:blipFill>
                <a:blip r:embed="rId5"/>
                <a:stretch>
                  <a:fillRect l="-8197" r="-24590" b="-1982"/>
                </a:stretch>
              </a:blipFill>
            </p:spPr>
            <p:txBody>
              <a:bodyPr/>
              <a:lstStyle/>
              <a:p>
                <a:r>
                  <a:rPr lang="en-US">
                    <a:noFill/>
                  </a:rPr>
                  <a:t> </a:t>
                </a:r>
              </a:p>
            </p:txBody>
          </p:sp>
        </mc:Fallback>
      </mc:AlternateContent>
    </p:spTree>
    <p:extLst>
      <p:ext uri="{BB962C8B-B14F-4D97-AF65-F5344CB8AC3E}">
        <p14:creationId xmlns:p14="http://schemas.microsoft.com/office/powerpoint/2010/main" val="58934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A05D-9F1D-559D-C6A8-4E53A6599B6F}"/>
              </a:ext>
            </a:extLst>
          </p:cNvPr>
          <p:cNvSpPr>
            <a:spLocks noGrp="1"/>
          </p:cNvSpPr>
          <p:nvPr>
            <p:ph type="title"/>
          </p:nvPr>
        </p:nvSpPr>
        <p:spPr/>
        <p:txBody>
          <a:bodyPr/>
          <a:lstStyle/>
          <a:p>
            <a:r>
              <a:rPr lang="en-US" dirty="0"/>
              <a:t>Class Goals</a:t>
            </a:r>
          </a:p>
        </p:txBody>
      </p:sp>
      <p:sp>
        <p:nvSpPr>
          <p:cNvPr id="3" name="Content Placeholder 2">
            <a:extLst>
              <a:ext uri="{FF2B5EF4-FFF2-40B4-BE49-F238E27FC236}">
                <a16:creationId xmlns:a16="http://schemas.microsoft.com/office/drawing/2014/main" id="{7805D75E-5ECC-A3EE-C003-33ED8E32C004}"/>
              </a:ext>
            </a:extLst>
          </p:cNvPr>
          <p:cNvSpPr>
            <a:spLocks noGrp="1"/>
          </p:cNvSpPr>
          <p:nvPr>
            <p:ph idx="1"/>
          </p:nvPr>
        </p:nvSpPr>
        <p:spPr/>
        <p:txBody>
          <a:bodyPr>
            <a:normAutofit/>
          </a:bodyPr>
          <a:lstStyle/>
          <a:p>
            <a:r>
              <a:rPr lang="en-US" dirty="0"/>
              <a:t>Uncover the statistical and computational foundations of modern methods in causal effect identification and machine learning based estimation</a:t>
            </a:r>
          </a:p>
          <a:p>
            <a:r>
              <a:rPr lang="en-US" dirty="0"/>
              <a:t>Be able to prove results on the identification of causal effects and understand novel arguments on causal effect identification</a:t>
            </a:r>
          </a:p>
          <a:p>
            <a:r>
              <a:rPr lang="en-US" dirty="0"/>
              <a:t>Be able to prove results on the statistical properties of machine learning based estimation of causal parameters and causal functions, such as asymptotic normality and rates of convergence</a:t>
            </a:r>
          </a:p>
          <a:p>
            <a:r>
              <a:rPr lang="en-US" dirty="0"/>
              <a:t>Be able to present understand and present papers on these topics</a:t>
            </a:r>
          </a:p>
          <a:p>
            <a:endParaRPr lang="en-US" dirty="0"/>
          </a:p>
        </p:txBody>
      </p:sp>
    </p:spTree>
    <p:extLst>
      <p:ext uri="{BB962C8B-B14F-4D97-AF65-F5344CB8AC3E}">
        <p14:creationId xmlns:p14="http://schemas.microsoft.com/office/powerpoint/2010/main" val="3539625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EB36-7717-4049-8B8F-91CA85196097}"/>
              </a:ext>
            </a:extLst>
          </p:cNvPr>
          <p:cNvSpPr>
            <a:spLocks noGrp="1"/>
          </p:cNvSpPr>
          <p:nvPr>
            <p:ph type="title"/>
          </p:nvPr>
        </p:nvSpPr>
        <p:spPr/>
        <p:txBody>
          <a:bodyPr/>
          <a:lstStyle/>
          <a:p>
            <a:r>
              <a:rPr lang="en-US" dirty="0"/>
              <a:t>Some Caution</a:t>
            </a:r>
          </a:p>
        </p:txBody>
      </p:sp>
      <p:sp>
        <p:nvSpPr>
          <p:cNvPr id="3" name="Content Placeholder 2">
            <a:extLst>
              <a:ext uri="{FF2B5EF4-FFF2-40B4-BE49-F238E27FC236}">
                <a16:creationId xmlns:a16="http://schemas.microsoft.com/office/drawing/2014/main" id="{03DAE5CA-0728-40B5-A927-5FB6A12204F1}"/>
              </a:ext>
            </a:extLst>
          </p:cNvPr>
          <p:cNvSpPr>
            <a:spLocks noGrp="1"/>
          </p:cNvSpPr>
          <p:nvPr>
            <p:ph idx="1"/>
          </p:nvPr>
        </p:nvSpPr>
        <p:spPr>
          <a:xfrm>
            <a:off x="913795" y="2076450"/>
            <a:ext cx="9798946" cy="3714749"/>
          </a:xfrm>
        </p:spPr>
        <p:txBody>
          <a:bodyPr>
            <a:normAutofit/>
          </a:bodyPr>
          <a:lstStyle/>
          <a:p>
            <a:r>
              <a:rPr lang="en-US" dirty="0"/>
              <a:t>Only requirement from ML models should be a guarantee on expected prediction error on data from same distribution as the training data</a:t>
            </a:r>
          </a:p>
          <a:p>
            <a:endParaRPr lang="en-US" dirty="0"/>
          </a:p>
          <a:p>
            <a:r>
              <a:rPr lang="en-US" dirty="0"/>
              <a:t>ML methods balance bias and variance; leads to biased estimates and wrong p-values</a:t>
            </a:r>
          </a:p>
          <a:p>
            <a:pPr marL="36900" indent="0">
              <a:buNone/>
            </a:pPr>
            <a:endParaRPr lang="en-US" dirty="0"/>
          </a:p>
          <a:p>
            <a:r>
              <a:rPr lang="en-US" dirty="0"/>
              <a:t>Many times we need to solve much more complex prediction tasks than the quantity we care about; can we not depend heavily on the estimation error of these tasks</a:t>
            </a:r>
          </a:p>
          <a:p>
            <a:pPr marL="36900" indent="0">
              <a:buNone/>
            </a:pPr>
            <a:endParaRPr lang="en-US" dirty="0"/>
          </a:p>
        </p:txBody>
      </p:sp>
      <p:pic>
        <p:nvPicPr>
          <p:cNvPr id="5" name="Graphic 4" descr="Checkmark">
            <a:extLst>
              <a:ext uri="{FF2B5EF4-FFF2-40B4-BE49-F238E27FC236}">
                <a16:creationId xmlns:a16="http://schemas.microsoft.com/office/drawing/2014/main" id="{BC2380BD-943C-4556-803C-CB58DDE5F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5780" y="2051283"/>
            <a:ext cx="704850" cy="704850"/>
          </a:xfrm>
          <a:prstGeom prst="rect">
            <a:avLst/>
          </a:prstGeom>
        </p:spPr>
      </p:pic>
      <p:pic>
        <p:nvPicPr>
          <p:cNvPr id="6" name="Graphic 5" descr="Checkmark">
            <a:extLst>
              <a:ext uri="{FF2B5EF4-FFF2-40B4-BE49-F238E27FC236}">
                <a16:creationId xmlns:a16="http://schemas.microsoft.com/office/drawing/2014/main" id="{3A4E16FC-685E-481A-A2B8-AF33E713C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5132" y="3178640"/>
            <a:ext cx="704850" cy="704850"/>
          </a:xfrm>
          <a:prstGeom prst="rect">
            <a:avLst/>
          </a:prstGeom>
        </p:spPr>
      </p:pic>
      <p:pic>
        <p:nvPicPr>
          <p:cNvPr id="7" name="Graphic 6" descr="Checkmark">
            <a:extLst>
              <a:ext uri="{FF2B5EF4-FFF2-40B4-BE49-F238E27FC236}">
                <a16:creationId xmlns:a16="http://schemas.microsoft.com/office/drawing/2014/main" id="{E0A22DA3-71E4-48D4-9E76-0C01C0D32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5132" y="4252431"/>
            <a:ext cx="704850" cy="704850"/>
          </a:xfrm>
          <a:prstGeom prst="rect">
            <a:avLst/>
          </a:prstGeom>
        </p:spPr>
      </p:pic>
    </p:spTree>
    <p:extLst>
      <p:ext uri="{BB962C8B-B14F-4D97-AF65-F5344CB8AC3E}">
        <p14:creationId xmlns:p14="http://schemas.microsoft.com/office/powerpoint/2010/main" val="167755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0B3-7F33-45B8-BEFB-9DD4F202F8E0}"/>
              </a:ext>
            </a:extLst>
          </p:cNvPr>
          <p:cNvSpPr>
            <a:spLocks noGrp="1"/>
          </p:cNvSpPr>
          <p:nvPr>
            <p:ph type="title"/>
          </p:nvPr>
        </p:nvSpPr>
        <p:spPr>
          <a:xfrm>
            <a:off x="913795" y="609600"/>
            <a:ext cx="10353762" cy="1257300"/>
          </a:xfrm>
        </p:spPr>
        <p:txBody>
          <a:bodyPr/>
          <a:lstStyle/>
          <a:p>
            <a:r>
              <a:rPr lang="en-US"/>
              <a:t>TripAdvisor Experiment</a:t>
            </a:r>
            <a:endParaRPr lang="en-US" dirty="0"/>
          </a:p>
        </p:txBody>
      </p:sp>
      <p:sp>
        <p:nvSpPr>
          <p:cNvPr id="3" name="Content Placeholder 2">
            <a:extLst>
              <a:ext uri="{FF2B5EF4-FFF2-40B4-BE49-F238E27FC236}">
                <a16:creationId xmlns:a16="http://schemas.microsoft.com/office/drawing/2014/main" id="{FCF556E8-0FAC-44A1-90B6-74ED5D7B77E8}"/>
              </a:ext>
            </a:extLst>
          </p:cNvPr>
          <p:cNvSpPr>
            <a:spLocks noGrp="1"/>
          </p:cNvSpPr>
          <p:nvPr>
            <p:ph idx="1"/>
          </p:nvPr>
        </p:nvSpPr>
        <p:spPr>
          <a:xfrm>
            <a:off x="913795" y="2076450"/>
            <a:ext cx="10353762" cy="3714749"/>
          </a:xfrm>
        </p:spPr>
        <p:txBody>
          <a:bodyPr>
            <a:normAutofit lnSpcReduction="10000"/>
          </a:bodyPr>
          <a:lstStyle/>
          <a:p>
            <a:pPr marL="0" indent="0">
              <a:buFont typeface="Arial" panose="020B0604020202020204" pitchFamily="34" charset="0"/>
              <a:buNone/>
            </a:pPr>
            <a:r>
              <a:rPr lang="en-US" b="1"/>
              <a:t>For random half of 4 million users, easier sign-up flow was enabled</a:t>
            </a:r>
          </a:p>
          <a:p>
            <a:r>
              <a:rPr lang="en-US"/>
              <a:t>Easier sign-up incentivizes membership</a:t>
            </a:r>
          </a:p>
          <a:p>
            <a:r>
              <a:rPr lang="en-US"/>
              <a:t>Outcome: number of visits in the next 14 days</a:t>
            </a:r>
          </a:p>
          <a:p>
            <a:pPr marL="36900" indent="0">
              <a:buNone/>
            </a:pPr>
            <a:endParaRPr lang="en-US" b="1"/>
          </a:p>
          <a:p>
            <a:pPr marL="36900" indent="0">
              <a:buNone/>
            </a:pPr>
            <a:r>
              <a:rPr lang="en-US" b="1">
                <a:solidFill>
                  <a:schemeClr val="accent1">
                    <a:lumMod val="40000"/>
                    <a:lumOff val="60000"/>
                  </a:schemeClr>
                </a:solidFill>
              </a:rPr>
              <a:t>High Level Empirical Findings</a:t>
            </a:r>
          </a:p>
          <a:p>
            <a:r>
              <a:rPr lang="en-US"/>
              <a:t>Large effect heterogeneity based on which pages were recently visited</a:t>
            </a:r>
          </a:p>
          <a:p>
            <a:r>
              <a:rPr lang="en-US"/>
              <a:t>Large effect heterogeneity based on platform of access (e.g. iPhone, Linux etc.)</a:t>
            </a:r>
          </a:p>
          <a:p>
            <a:r>
              <a:rPr lang="en-US"/>
              <a:t>Results enable </a:t>
            </a:r>
            <a:r>
              <a:rPr lang="en-US" b="1">
                <a:solidFill>
                  <a:schemeClr val="accent2">
                    <a:lumMod val="60000"/>
                    <a:lumOff val="40000"/>
                  </a:schemeClr>
                </a:solidFill>
              </a:rPr>
              <a:t>better targeting</a:t>
            </a:r>
            <a:r>
              <a:rPr lang="en-US"/>
              <a:t> of right user population and </a:t>
            </a:r>
            <a:r>
              <a:rPr lang="en-US" b="1">
                <a:solidFill>
                  <a:schemeClr val="accent2">
                    <a:lumMod val="60000"/>
                    <a:lumOff val="40000"/>
                  </a:schemeClr>
                </a:solidFill>
              </a:rPr>
              <a:t>improvements of membership offering for user segments</a:t>
            </a:r>
            <a:r>
              <a:rPr lang="en-US"/>
              <a:t> with small/almost zero effects</a:t>
            </a:r>
            <a:endParaRPr lang="en-US" dirty="0"/>
          </a:p>
        </p:txBody>
      </p:sp>
      <p:pic>
        <p:nvPicPr>
          <p:cNvPr id="9" name="Picture 8">
            <a:extLst>
              <a:ext uri="{FF2B5EF4-FFF2-40B4-BE49-F238E27FC236}">
                <a16:creationId xmlns:a16="http://schemas.microsoft.com/office/drawing/2014/main" id="{BDB31A42-F6DD-4C28-8DDB-9D056A3301F4}"/>
              </a:ext>
            </a:extLst>
          </p:cNvPr>
          <p:cNvPicPr>
            <a:picLocks noChangeAspect="1"/>
          </p:cNvPicPr>
          <p:nvPr/>
        </p:nvPicPr>
        <p:blipFill>
          <a:blip r:embed="rId3"/>
          <a:stretch>
            <a:fillRect/>
          </a:stretch>
        </p:blipFill>
        <p:spPr>
          <a:xfrm>
            <a:off x="8541088" y="2076450"/>
            <a:ext cx="3523465" cy="2047494"/>
          </a:xfrm>
          <a:prstGeom prst="rect">
            <a:avLst/>
          </a:prstGeom>
        </p:spPr>
      </p:pic>
    </p:spTree>
    <p:extLst>
      <p:ext uri="{BB962C8B-B14F-4D97-AF65-F5344CB8AC3E}">
        <p14:creationId xmlns:p14="http://schemas.microsoft.com/office/powerpoint/2010/main" val="1730017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a:xfrm>
            <a:off x="913795" y="609600"/>
            <a:ext cx="10353762" cy="1257300"/>
          </a:xfrm>
        </p:spPr>
        <p:txBody>
          <a:bodyPr/>
          <a:lstStyle/>
          <a:p>
            <a:r>
              <a:rPr lang="en-US" dirty="0" err="1"/>
              <a:t>EconML</a:t>
            </a:r>
            <a:r>
              <a:rPr lang="en-US" dirty="0"/>
              <a:t> in Action</a:t>
            </a:r>
          </a:p>
        </p:txBody>
      </p:sp>
      <p:sp>
        <p:nvSpPr>
          <p:cNvPr id="6" name="Rectangle 5">
            <a:extLst>
              <a:ext uri="{FF2B5EF4-FFF2-40B4-BE49-F238E27FC236}">
                <a16:creationId xmlns:a16="http://schemas.microsoft.com/office/drawing/2014/main" id="{536D6578-9DE0-479F-AF8D-4FEB9B186C43}"/>
              </a:ext>
            </a:extLst>
          </p:cNvPr>
          <p:cNvSpPr/>
          <p:nvPr/>
        </p:nvSpPr>
        <p:spPr>
          <a:xfrm>
            <a:off x="1152866" y="1986829"/>
            <a:ext cx="10364410" cy="4416594"/>
          </a:xfrm>
          <a:prstGeom prst="rect">
            <a:avLst/>
          </a:prstGeom>
        </p:spPr>
        <p:txBody>
          <a:bodyPr wrap="square">
            <a:spAutoFit/>
          </a:bodyPr>
          <a:lstStyle/>
          <a:p>
            <a:pPr marL="36900" marR="0" lvl="0" indent="0" algn="l" defTabSz="457200" rtl="0" eaLnBrk="1" fontAlgn="auto" latinLnBrk="0" hangingPunct="1">
              <a:lnSpc>
                <a:spcPct val="100000"/>
              </a:lnSpc>
              <a:spcBef>
                <a:spcPct val="20000"/>
              </a:spcBef>
              <a:spcAft>
                <a:spcPts val="600"/>
              </a:spcAft>
              <a:buClr>
                <a:srgbClr val="DADADA"/>
              </a:buClr>
              <a:buSzPct val="70000"/>
              <a:buFontTx/>
              <a:buNone/>
              <a:tabLst/>
              <a:defRPr/>
            </a:pPr>
            <a:r>
              <a:rPr kumimoji="0" lang="en-US" sz="2000" b="1" i="0" u="none" strike="noStrike" kern="1200" cap="none" spc="0" normalizeH="0" baseline="0" noProof="0" dirty="0" err="1">
                <a:ln>
                  <a:solidFill>
                    <a:prstClr val="black">
                      <a:lumMod val="75000"/>
                      <a:lumOff val="25000"/>
                      <a:alpha val="10000"/>
                    </a:prstClr>
                  </a:solidFill>
                </a:ln>
                <a:solidFill>
                  <a:srgbClr val="D3BA68">
                    <a:lumMod val="60000"/>
                    <a:lumOff val="40000"/>
                  </a:srgbClr>
                </a:solidFill>
                <a:effectLst>
                  <a:outerShdw blurRad="9525" dist="25400" dir="14640000" algn="tl" rotWithShape="0">
                    <a:prstClr val="black">
                      <a:alpha val="30000"/>
                    </a:prstClr>
                  </a:outerShdw>
                </a:effectLst>
                <a:uLnTx/>
                <a:uFillTx/>
                <a:latin typeface="Calisto MT" panose="02040603050505030304"/>
                <a:ea typeface="+mn-ea"/>
                <a:cs typeface="+mn-cs"/>
              </a:rPr>
              <a:t>EconML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python library for ML Estimation of Heterogeneous Treatment Effects</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hlinkClick r:id="rId3"/>
              </a:rPr>
              <a:t>https://github.com/microsoft/EconML</a:t>
            </a: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`pip install </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econml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6900" marR="0" lvl="0" indent="0" algn="l" defTabSz="457200" rtl="0" eaLnBrk="1" fontAlgn="auto" latinLnBrk="0" hangingPunct="1">
              <a:lnSpc>
                <a:spcPct val="100000"/>
              </a:lnSpc>
              <a:spcBef>
                <a:spcPct val="20000"/>
              </a:spcBef>
              <a:spcAft>
                <a:spcPts val="600"/>
              </a:spcAft>
              <a:buClr>
                <a:srgbClr val="DADADA"/>
              </a:buClr>
              <a:buSzPct val="70000"/>
              <a:buFontTx/>
              <a:buNone/>
              <a:tabLst/>
              <a:defRPr/>
            </a:pPr>
            <a:r>
              <a:rPr kumimoji="0" lang="en-US" sz="2000" b="1" i="0" u="none" strike="noStrike" kern="1200" cap="none" spc="0" normalizeH="0" baseline="0" noProof="0" dirty="0">
                <a:ln>
                  <a:solidFill>
                    <a:prstClr val="black">
                      <a:lumMod val="75000"/>
                      <a:lumOff val="25000"/>
                      <a:alpha val="10000"/>
                    </a:prstClr>
                  </a:solidFill>
                </a:ln>
                <a:solidFill>
                  <a:srgbClr val="D3BA68">
                    <a:lumMod val="60000"/>
                    <a:lumOff val="40000"/>
                  </a:srgbClr>
                </a:solidFill>
                <a:effectLst>
                  <a:outerShdw blurRad="9525" dist="25400" dir="14640000" algn="tl" rotWithShape="0">
                    <a:prstClr val="black">
                      <a:alpha val="30000"/>
                    </a:prstClr>
                  </a:outerShdw>
                </a:effectLst>
                <a:uLnTx/>
                <a:uFillTx/>
                <a:latin typeface="Calisto MT" panose="02040603050505030304"/>
                <a:ea typeface="+mn-ea"/>
                <a:cs typeface="+mn-cs"/>
              </a:rPr>
              <a:t>ALICE</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(Automated Learning and Intelligence for Causation and Economics) project: </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hlinkClick r:id="rId4"/>
              </a:rPr>
              <a:t>https://www.microsoft.com/en-us/research/project/alice/</a:t>
            </a: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p:pic>
        <p:nvPicPr>
          <p:cNvPr id="10" name="Picture 9">
            <a:extLst>
              <a:ext uri="{FF2B5EF4-FFF2-40B4-BE49-F238E27FC236}">
                <a16:creationId xmlns:a16="http://schemas.microsoft.com/office/drawing/2014/main" id="{345F5EFD-A6C7-46EC-A49C-4D371B29300B}"/>
              </a:ext>
            </a:extLst>
          </p:cNvPr>
          <p:cNvPicPr>
            <a:picLocks noChangeAspect="1"/>
          </p:cNvPicPr>
          <p:nvPr/>
        </p:nvPicPr>
        <p:blipFill>
          <a:blip r:embed="rId5"/>
          <a:stretch>
            <a:fillRect/>
          </a:stretch>
        </p:blipFill>
        <p:spPr>
          <a:xfrm>
            <a:off x="1981784" y="3632799"/>
            <a:ext cx="7776410" cy="1541404"/>
          </a:xfrm>
          <a:prstGeom prst="rect">
            <a:avLst/>
          </a:prstGeom>
        </p:spPr>
      </p:pic>
    </p:spTree>
    <p:extLst>
      <p:ext uri="{BB962C8B-B14F-4D97-AF65-F5344CB8AC3E}">
        <p14:creationId xmlns:p14="http://schemas.microsoft.com/office/powerpoint/2010/main" val="43543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2:</a:t>
            </a:r>
            <a:br>
              <a:rPr lang="en-US" sz="6600" dirty="0"/>
            </a:br>
            <a:r>
              <a:rPr lang="en-US" sz="6600" dirty="0"/>
              <a:t>Long-term effects of new treatments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fontScale="92500"/>
          </a:bodyPr>
          <a:lstStyle/>
          <a:p>
            <a:r>
              <a:rPr lang="en-US" dirty="0">
                <a:solidFill>
                  <a:schemeClr val="tx1"/>
                </a:solidFill>
              </a:rPr>
              <a:t>Through the lens of a Return-on-Investment (ROI) Case-Study at Microsoft</a:t>
            </a:r>
          </a:p>
        </p:txBody>
      </p:sp>
    </p:spTree>
    <p:extLst>
      <p:ext uri="{BB962C8B-B14F-4D97-AF65-F5344CB8AC3E}">
        <p14:creationId xmlns:p14="http://schemas.microsoft.com/office/powerpoint/2010/main" val="9135230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rt Term Care vs Long Term Care: What's The Difference?">
            <a:extLst>
              <a:ext uri="{FF2B5EF4-FFF2-40B4-BE49-F238E27FC236}">
                <a16:creationId xmlns:a16="http://schemas.microsoft.com/office/drawing/2014/main" id="{7BF66706-44D0-48B2-AB04-6227BABE8C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427" b="99743" l="4924" r="89474">
                        <a14:foregroundMark x1="68591" y1="6427" x2="68591" y2="6427"/>
                        <a14:foregroundMark x1="21902" y1="54756" x2="21902" y2="54756"/>
                        <a14:foregroundMark x1="21392" y1="56041" x2="21392" y2="56041"/>
                        <a14:foregroundMark x1="18676" y1="59126" x2="18676" y2="59126"/>
                        <a14:foregroundMark x1="7980" y1="53213" x2="7980" y2="53213"/>
                        <a14:foregroundMark x1="4924" y1="52956" x2="4924" y2="52956"/>
                        <a14:foregroundMark x1="28014" y1="55527" x2="28014" y2="55527"/>
                        <a14:foregroundMark x1="38200" y1="57841" x2="38200" y2="57841"/>
                        <a14:foregroundMark x1="42784" y1="57841" x2="42784" y2="57841"/>
                        <a14:foregroundMark x1="47708" y1="58098" x2="47708" y2="58098"/>
                        <a14:foregroundMark x1="51613" y1="60154" x2="51613" y2="60154"/>
                        <a14:foregroundMark x1="51613" y1="59897" x2="51613" y2="59897"/>
                        <a14:foregroundMark x1="53650" y1="59126" x2="53820" y2="59126"/>
                        <a14:foregroundMark x1="57385" y1="59126" x2="57385" y2="59126"/>
                        <a14:foregroundMark x1="57385" y1="59126" x2="57385" y2="59126"/>
                        <a14:foregroundMark x1="56537" y1="61954" x2="56537" y2="61954"/>
                        <a14:foregroundMark x1="55518" y1="61954" x2="55008" y2="61954"/>
                        <a14:foregroundMark x1="54839" y1="61440" x2="65535" y2="62468"/>
                        <a14:foregroundMark x1="65535" y1="62468" x2="67402" y2="64524"/>
                        <a14:foregroundMark x1="19185" y1="28535" x2="62139" y2="23650"/>
                        <a14:foregroundMark x1="62139" y1="23650" x2="73854" y2="16452"/>
                        <a14:foregroundMark x1="47029" y1="92802" x2="47029" y2="92802"/>
                        <a14:foregroundMark x1="46010" y1="99743" x2="46010" y2="99743"/>
                        <a14:foregroundMark x1="67912" y1="62468" x2="67912" y2="62468"/>
                      </a14:backgroundRemoval>
                    </a14:imgEffect>
                  </a14:imgLayer>
                </a14:imgProps>
              </a:ext>
              <a:ext uri="{28A0092B-C50C-407E-A947-70E740481C1C}">
                <a14:useLocalDpi xmlns:a14="http://schemas.microsoft.com/office/drawing/2010/main" val="0"/>
              </a:ext>
            </a:extLst>
          </a:blip>
          <a:srcRect/>
          <a:stretch>
            <a:fillRect/>
          </a:stretch>
        </p:blipFill>
        <p:spPr bwMode="auto">
          <a:xfrm>
            <a:off x="7910026" y="2329474"/>
            <a:ext cx="4711600" cy="3111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Estimating Long-Term Returns on Investment</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5" y="2076450"/>
            <a:ext cx="7359556" cy="3714749"/>
          </a:xfrm>
        </p:spPr>
        <p:txBody>
          <a:bodyPr/>
          <a:lstStyle/>
          <a:p>
            <a:r>
              <a:rPr lang="en-US" dirty="0"/>
              <a:t>Companies frequently deploys new discount or customer support programs</a:t>
            </a:r>
          </a:p>
          <a:p>
            <a:r>
              <a:rPr lang="en-US" dirty="0"/>
              <a:t>Which of these programs (“investments”) are more successful than others?</a:t>
            </a:r>
          </a:p>
          <a:p>
            <a:r>
              <a:rPr lang="en-US" dirty="0"/>
              <a:t>Success is a </a:t>
            </a:r>
            <a:r>
              <a:rPr lang="en-US" dirty="0">
                <a:solidFill>
                  <a:srgbClr val="FFC000"/>
                </a:solidFill>
              </a:rPr>
              <a:t>long-term</a:t>
            </a:r>
            <a:r>
              <a:rPr lang="en-US" dirty="0"/>
              <a:t> objective: what is the effect of the program on the two-year customer journey (e.g., effect on two-year revenue)</a:t>
            </a:r>
          </a:p>
          <a:p>
            <a:r>
              <a:rPr lang="en-US" dirty="0"/>
              <a:t>We cannot wait two years to evaluate a program</a:t>
            </a:r>
          </a:p>
          <a:p>
            <a:r>
              <a:rPr lang="en-US" dirty="0">
                <a:solidFill>
                  <a:srgbClr val="FFC000"/>
                </a:solidFill>
              </a:rPr>
              <a:t>Main Question.</a:t>
            </a:r>
            <a:r>
              <a:rPr lang="en-US" dirty="0"/>
              <a:t> Can we construct estimates of the values of these programs with </a:t>
            </a:r>
            <a:r>
              <a:rPr lang="en-US" dirty="0">
                <a:solidFill>
                  <a:srgbClr val="FFC000"/>
                </a:solidFill>
              </a:rPr>
              <a:t>short-term</a:t>
            </a:r>
            <a:r>
              <a:rPr lang="en-US" dirty="0"/>
              <a:t> data, e.g. after 6 months? </a:t>
            </a:r>
          </a:p>
        </p:txBody>
      </p:sp>
    </p:spTree>
    <p:extLst>
      <p:ext uri="{BB962C8B-B14F-4D97-AF65-F5344CB8AC3E}">
        <p14:creationId xmlns:p14="http://schemas.microsoft.com/office/powerpoint/2010/main" val="9897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936E-8706-44D3-A88A-CEE1104E4E2B}"/>
              </a:ext>
            </a:extLst>
          </p:cNvPr>
          <p:cNvSpPr>
            <a:spLocks noGrp="1"/>
          </p:cNvSpPr>
          <p:nvPr>
            <p:ph type="title"/>
          </p:nvPr>
        </p:nvSpPr>
        <p:spPr/>
        <p:txBody>
          <a:bodyPr>
            <a:normAutofit fontScale="90000"/>
          </a:bodyPr>
          <a:lstStyle/>
          <a:p>
            <a:r>
              <a:rPr lang="en-US" dirty="0"/>
              <a:t>Long-Term Effects from Short-Term Surrogates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2D8855-A6D6-4CDD-BDD5-30CA22B13881}"/>
                  </a:ext>
                </a:extLst>
              </p:cNvPr>
              <p:cNvSpPr>
                <a:spLocks noGrp="1"/>
              </p:cNvSpPr>
              <p:nvPr>
                <p:ph idx="1"/>
              </p:nvPr>
            </p:nvSpPr>
            <p:spPr/>
            <p:txBody>
              <a:bodyPr/>
              <a:lstStyle/>
              <a:p>
                <a:r>
                  <a:rPr lang="en-US" dirty="0"/>
                  <a:t>Suppose that there are many short-term signals </a:t>
                </a:r>
                <a14:m>
                  <m:oMath xmlns:m="http://schemas.openxmlformats.org/officeDocument/2006/math">
                    <m:r>
                      <a:rPr lang="en-US" b="0" i="1" smtClean="0">
                        <a:latin typeface="Cambria Math" panose="02040503050406030204" pitchFamily="18" charset="0"/>
                      </a:rPr>
                      <m:t>𝑆</m:t>
                    </m:r>
                  </m:oMath>
                </a14:m>
                <a:r>
                  <a:rPr lang="en-US" dirty="0"/>
                  <a:t> that are indicative of a customer’s long-term reward </a:t>
                </a:r>
                <a14:m>
                  <m:oMath xmlns:m="http://schemas.openxmlformats.org/officeDocument/2006/math">
                    <m:r>
                      <a:rPr lang="en-US" b="0" i="1" smtClean="0">
                        <a:latin typeface="Cambria Math" panose="02040503050406030204" pitchFamily="18" charset="0"/>
                      </a:rPr>
                      <m:t>𝑌</m:t>
                    </m:r>
                  </m:oMath>
                </a14:m>
                <a:r>
                  <a:rPr lang="en-US" dirty="0"/>
                  <a:t> (e.g. the next 6-month purchase patterns of a customer could be indicative of their long-term spend)</a:t>
                </a:r>
              </a:p>
              <a:p>
                <a:r>
                  <a:rPr lang="en-US" dirty="0"/>
                  <a:t>Suppose that investment program </a:t>
                </a:r>
                <a14:m>
                  <m:oMath xmlns:m="http://schemas.openxmlformats.org/officeDocument/2006/math">
                    <m:r>
                      <a:rPr lang="en-US" b="0" i="1" smtClean="0">
                        <a:latin typeface="Cambria Math" panose="02040503050406030204" pitchFamily="18" charset="0"/>
                      </a:rPr>
                      <m:t>𝑇</m:t>
                    </m:r>
                  </m:oMath>
                </a14:m>
                <a:r>
                  <a:rPr lang="en-US" dirty="0"/>
                  <a:t> affects long-term rewards if and only if it affects these short-term signals</a:t>
                </a:r>
              </a:p>
              <a:p>
                <a:endParaRPr lang="en-US" dirty="0"/>
              </a:p>
              <a:p>
                <a:endParaRPr lang="en-US" dirty="0"/>
              </a:p>
              <a:p>
                <a:endParaRPr lang="en-US" dirty="0"/>
              </a:p>
              <a:p>
                <a:r>
                  <a:rPr lang="en-US" dirty="0"/>
                  <a:t>We will call these short-term signals </a:t>
                </a:r>
                <a14:m>
                  <m:oMath xmlns:m="http://schemas.openxmlformats.org/officeDocument/2006/math">
                    <m:r>
                      <a:rPr lang="en-US" b="0" i="1" smtClean="0">
                        <a:latin typeface="Cambria Math" panose="02040503050406030204" pitchFamily="18" charset="0"/>
                      </a:rPr>
                      <m:t>𝑆</m:t>
                    </m:r>
                  </m:oMath>
                </a14:m>
                <a:r>
                  <a:rPr lang="en-US" dirty="0"/>
                  <a:t> surrogates</a:t>
                </a:r>
              </a:p>
              <a:p>
                <a:endParaRPr lang="en-US" dirty="0"/>
              </a:p>
            </p:txBody>
          </p:sp>
        </mc:Choice>
        <mc:Fallback xmlns="">
          <p:sp>
            <p:nvSpPr>
              <p:cNvPr id="3" name="Content Placeholder 2">
                <a:extLst>
                  <a:ext uri="{FF2B5EF4-FFF2-40B4-BE49-F238E27FC236}">
                    <a16:creationId xmlns:a16="http://schemas.microsoft.com/office/drawing/2014/main" id="{DA2D8855-A6D6-4CDD-BDD5-30CA22B1388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3DF02CA-EB2A-4569-94E3-329DC23D3810}"/>
                  </a:ext>
                </a:extLst>
              </p:cNvPr>
              <p:cNvSpPr/>
              <p:nvPr/>
            </p:nvSpPr>
            <p:spPr>
              <a:xfrm>
                <a:off x="3610727" y="4010592"/>
                <a:ext cx="740302"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𝑇</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 name="Oval 4">
                <a:extLst>
                  <a:ext uri="{FF2B5EF4-FFF2-40B4-BE49-F238E27FC236}">
                    <a16:creationId xmlns:a16="http://schemas.microsoft.com/office/drawing/2014/main" id="{13DF02CA-EB2A-4569-94E3-329DC23D3810}"/>
                  </a:ext>
                </a:extLst>
              </p:cNvPr>
              <p:cNvSpPr>
                <a:spLocks noRot="1" noChangeAspect="1" noMove="1" noResize="1" noEditPoints="1" noAdjustHandles="1" noChangeArrowheads="1" noChangeShapeType="1" noTextEdit="1"/>
              </p:cNvSpPr>
              <p:nvPr/>
            </p:nvSpPr>
            <p:spPr>
              <a:xfrm>
                <a:off x="3610727" y="4010592"/>
                <a:ext cx="740302"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E377E5F-4F57-4B58-9CB9-C923EE04EE93}"/>
                  </a:ext>
                </a:extLst>
              </p:cNvPr>
              <p:cNvSpPr/>
              <p:nvPr/>
            </p:nvSpPr>
            <p:spPr>
              <a:xfrm>
                <a:off x="7100671" y="4010590"/>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 name="Oval 6">
                <a:extLst>
                  <a:ext uri="{FF2B5EF4-FFF2-40B4-BE49-F238E27FC236}">
                    <a16:creationId xmlns:a16="http://schemas.microsoft.com/office/drawing/2014/main" id="{CE377E5F-4F57-4B58-9CB9-C923EE04EE93}"/>
                  </a:ext>
                </a:extLst>
              </p:cNvPr>
              <p:cNvSpPr>
                <a:spLocks noRot="1" noChangeAspect="1" noMove="1" noResize="1" noEditPoints="1" noAdjustHandles="1" noChangeArrowheads="1" noChangeShapeType="1" noTextEdit="1"/>
              </p:cNvSpPr>
              <p:nvPr/>
            </p:nvSpPr>
            <p:spPr>
              <a:xfrm>
                <a:off x="7100671" y="401059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441F788-CAC3-4147-AC5B-EA6A290C03BE}"/>
                  </a:ext>
                </a:extLst>
              </p:cNvPr>
              <p:cNvSpPr/>
              <p:nvPr/>
            </p:nvSpPr>
            <p:spPr>
              <a:xfrm>
                <a:off x="5355699" y="4010591"/>
                <a:ext cx="740301" cy="7285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Oval 8">
                <a:extLst>
                  <a:ext uri="{FF2B5EF4-FFF2-40B4-BE49-F238E27FC236}">
                    <a16:creationId xmlns:a16="http://schemas.microsoft.com/office/drawing/2014/main" id="{8441F788-CAC3-4147-AC5B-EA6A290C03BE}"/>
                  </a:ext>
                </a:extLst>
              </p:cNvPr>
              <p:cNvSpPr>
                <a:spLocks noRot="1" noChangeAspect="1" noMove="1" noResize="1" noEditPoints="1" noAdjustHandles="1" noChangeArrowheads="1" noChangeShapeType="1" noTextEdit="1"/>
              </p:cNvSpPr>
              <p:nvPr/>
            </p:nvSpPr>
            <p:spPr>
              <a:xfrm>
                <a:off x="5355699" y="4010591"/>
                <a:ext cx="740301" cy="728573"/>
              </a:xfrm>
              <a:prstGeom prst="ellipse">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86D70C6-A28F-4B4E-8CA3-3996B28834B3}"/>
              </a:ext>
            </a:extLst>
          </p:cNvPr>
          <p:cNvCxnSpPr>
            <a:cxnSpLocks/>
            <a:stCxn id="5" idx="6"/>
            <a:endCxn id="9" idx="2"/>
          </p:cNvCxnSpPr>
          <p:nvPr/>
        </p:nvCxnSpPr>
        <p:spPr>
          <a:xfrm flipV="1">
            <a:off x="4351029" y="4374878"/>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0FC3A7-98B7-48DF-9F82-E92037E8DE69}"/>
              </a:ext>
            </a:extLst>
          </p:cNvPr>
          <p:cNvCxnSpPr>
            <a:cxnSpLocks/>
            <a:stCxn id="9" idx="6"/>
            <a:endCxn id="7" idx="2"/>
          </p:cNvCxnSpPr>
          <p:nvPr/>
        </p:nvCxnSpPr>
        <p:spPr>
          <a:xfrm flipV="1">
            <a:off x="6096000" y="4374877"/>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0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291E-D7CB-4029-892F-77C5E4708D74}"/>
              </a:ext>
            </a:extLst>
          </p:cNvPr>
          <p:cNvSpPr>
            <a:spLocks noGrp="1"/>
          </p:cNvSpPr>
          <p:nvPr>
            <p:ph type="title"/>
          </p:nvPr>
        </p:nvSpPr>
        <p:spPr/>
        <p:txBody>
          <a:bodyPr>
            <a:normAutofit/>
          </a:bodyPr>
          <a:lstStyle/>
          <a:p>
            <a:r>
              <a:rPr lang="en-US" dirty="0"/>
              <a:t>Causal Inference with Surrogates 101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EC84B9-A87F-47CA-9D41-B5AF1CFF9C14}"/>
                  </a:ext>
                </a:extLst>
              </p:cNvPr>
              <p:cNvSpPr>
                <a:spLocks noGrp="1"/>
              </p:cNvSpPr>
              <p:nvPr>
                <p:ph idx="1"/>
              </p:nvPr>
            </p:nvSpPr>
            <p:spPr>
              <a:xfrm>
                <a:off x="913795" y="2076450"/>
                <a:ext cx="10353762" cy="3764513"/>
              </a:xfrm>
            </p:spPr>
            <p:txBody>
              <a:bodyPr>
                <a:normAutofit/>
              </a:bodyPr>
              <a:lstStyle/>
              <a:p>
                <a:r>
                  <a:rPr lang="en-US" sz="1900" dirty="0"/>
                  <a:t>Since long-term effect goes only through surrogates:</a:t>
                </a:r>
              </a:p>
              <a:p>
                <a:pPr marL="36900" indent="0" algn="ctr">
                  <a:buNone/>
                </a:pPr>
                <a:r>
                  <a:rPr lang="en-US" sz="1800" dirty="0"/>
                  <a:t>expected effect on long-term reward = effect on projected long-term reward based on surrogates</a:t>
                </a:r>
              </a:p>
              <a:p>
                <a:pPr marL="36900" indent="0" algn="ctr">
                  <a:buNone/>
                </a:pPr>
                <a:endParaRPr lang="en-US" sz="1800" dirty="0"/>
              </a:p>
              <a:p>
                <a:pPr marL="3690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𝑌</m:t>
                              </m:r>
                            </m:e>
                            <m:sup>
                              <m:d>
                                <m:dPr>
                                  <m:ctrlPr>
                                    <a:rPr lang="en-US" sz="1800" b="0" i="1" smtClean="0">
                                      <a:latin typeface="Cambria Math" panose="02040503050406030204" pitchFamily="18" charset="0"/>
                                    </a:rPr>
                                  </m:ctrlPr>
                                </m:dPr>
                                <m:e>
                                  <m:r>
                                    <a:rPr lang="en-US" sz="1800" i="1">
                                      <a:latin typeface="Cambria Math" panose="02040503050406030204" pitchFamily="18" charset="0"/>
                                    </a:rPr>
                                    <m:t>𝜏</m:t>
                                  </m:r>
                                </m:e>
                              </m:d>
                            </m:sup>
                          </m:sSup>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𝑌</m:t>
                              </m:r>
                            </m:e>
                            <m: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𝜏</m:t>
                                  </m:r>
                                </m:e>
                              </m:d>
                            </m:sup>
                          </m:sSup>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r>
                                <a:rPr lang="en-US" sz="1800" b="0" i="1" smtClean="0">
                                  <a:latin typeface="Cambria Math" panose="02040503050406030204" pitchFamily="18" charset="0"/>
                                </a:rPr>
                                <m:t>, </m:t>
                              </m:r>
                              <m:r>
                                <a:rPr lang="en-US" sz="1800" b="0" i="1" smtClean="0">
                                  <a:latin typeface="Cambria Math" panose="02040503050406030204" pitchFamily="18" charset="0"/>
                                </a:rPr>
                                <m:t>𝑆</m:t>
                              </m:r>
                            </m:e>
                          </m:d>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𝑆</m:t>
                              </m:r>
                            </m:e>
                          </m:d>
                        </m:e>
                      </m:d>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r>
                        <a:rPr lang="en-US" sz="1800" b="0" i="1" smtClean="0">
                          <a:latin typeface="Cambria Math" panose="02040503050406030204" pitchFamily="18" charset="0"/>
                        </a:rPr>
                        <m:t>]</m:t>
                      </m:r>
                    </m:oMath>
                  </m:oMathPara>
                </a14:m>
                <a:endParaRPr lang="en-US" sz="1800" dirty="0"/>
              </a:p>
              <a:p>
                <a:endParaRPr lang="en-US" sz="1800" dirty="0"/>
              </a:p>
              <a:p>
                <a:endParaRPr lang="en-US" sz="1800" dirty="0"/>
              </a:p>
              <a:p>
                <a:endParaRPr lang="en-US" sz="1900" dirty="0"/>
              </a:p>
              <a:p>
                <a:pPr marL="36900" indent="0">
                  <a:buNone/>
                </a:pPr>
                <a:endParaRPr lang="en-US" dirty="0">
                  <a:solidFill>
                    <a:srgbClr val="FFC000"/>
                  </a:solidFill>
                </a:endParaRPr>
              </a:p>
            </p:txBody>
          </p:sp>
        </mc:Choice>
        <mc:Fallback xmlns="">
          <p:sp>
            <p:nvSpPr>
              <p:cNvPr id="3" name="Content Placeholder 2">
                <a:extLst>
                  <a:ext uri="{FF2B5EF4-FFF2-40B4-BE49-F238E27FC236}">
                    <a16:creationId xmlns:a16="http://schemas.microsoft.com/office/drawing/2014/main" id="{E6EC84B9-A87F-47CA-9D41-B5AF1CFF9C14}"/>
                  </a:ext>
                </a:extLst>
              </p:cNvPr>
              <p:cNvSpPr>
                <a:spLocks noGrp="1" noRot="1" noChangeAspect="1" noMove="1" noResize="1" noEditPoints="1" noAdjustHandles="1" noChangeArrowheads="1" noChangeShapeType="1" noTextEdit="1"/>
              </p:cNvSpPr>
              <p:nvPr>
                <p:ph idx="1"/>
              </p:nvPr>
            </p:nvSpPr>
            <p:spPr>
              <a:xfrm>
                <a:off x="913795" y="2076450"/>
                <a:ext cx="10353762" cy="376451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1D93B28-06B4-4AE8-8DC9-658FF5153290}"/>
                  </a:ext>
                </a:extLst>
              </p:cNvPr>
              <p:cNvSpPr/>
              <p:nvPr/>
            </p:nvSpPr>
            <p:spPr>
              <a:xfrm>
                <a:off x="3883181" y="5869572"/>
                <a:ext cx="740302"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𝑇</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 name="Oval 4">
                <a:extLst>
                  <a:ext uri="{FF2B5EF4-FFF2-40B4-BE49-F238E27FC236}">
                    <a16:creationId xmlns:a16="http://schemas.microsoft.com/office/drawing/2014/main" id="{41D93B28-06B4-4AE8-8DC9-658FF5153290}"/>
                  </a:ext>
                </a:extLst>
              </p:cNvPr>
              <p:cNvSpPr>
                <a:spLocks noRot="1" noChangeAspect="1" noMove="1" noResize="1" noEditPoints="1" noAdjustHandles="1" noChangeArrowheads="1" noChangeShapeType="1" noTextEdit="1"/>
              </p:cNvSpPr>
              <p:nvPr/>
            </p:nvSpPr>
            <p:spPr>
              <a:xfrm>
                <a:off x="3883181" y="5869572"/>
                <a:ext cx="740302"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32EFEAD-FBAD-4BB5-A797-27E528E37B98}"/>
                  </a:ext>
                </a:extLst>
              </p:cNvPr>
              <p:cNvSpPr/>
              <p:nvPr/>
            </p:nvSpPr>
            <p:spPr>
              <a:xfrm>
                <a:off x="7373125" y="5869570"/>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 name="Oval 6">
                <a:extLst>
                  <a:ext uri="{FF2B5EF4-FFF2-40B4-BE49-F238E27FC236}">
                    <a16:creationId xmlns:a16="http://schemas.microsoft.com/office/drawing/2014/main" id="{232EFEAD-FBAD-4BB5-A797-27E528E37B98}"/>
                  </a:ext>
                </a:extLst>
              </p:cNvPr>
              <p:cNvSpPr>
                <a:spLocks noRot="1" noChangeAspect="1" noMove="1" noResize="1" noEditPoints="1" noAdjustHandles="1" noChangeArrowheads="1" noChangeShapeType="1" noTextEdit="1"/>
              </p:cNvSpPr>
              <p:nvPr/>
            </p:nvSpPr>
            <p:spPr>
              <a:xfrm>
                <a:off x="7373125" y="586957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79C255D-00A9-4166-A494-1E9A1B5E4858}"/>
                  </a:ext>
                </a:extLst>
              </p:cNvPr>
              <p:cNvSpPr/>
              <p:nvPr/>
            </p:nvSpPr>
            <p:spPr>
              <a:xfrm>
                <a:off x="5628153" y="5869571"/>
                <a:ext cx="740301" cy="728573"/>
              </a:xfrm>
              <a:prstGeom prst="ellipse">
                <a:avLst/>
              </a:prstGeom>
              <a:solidFill>
                <a:srgbClr val="D3BA6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Oval 8">
                <a:extLst>
                  <a:ext uri="{FF2B5EF4-FFF2-40B4-BE49-F238E27FC236}">
                    <a16:creationId xmlns:a16="http://schemas.microsoft.com/office/drawing/2014/main" id="{F79C255D-00A9-4166-A494-1E9A1B5E4858}"/>
                  </a:ext>
                </a:extLst>
              </p:cNvPr>
              <p:cNvSpPr>
                <a:spLocks noRot="1" noChangeAspect="1" noMove="1" noResize="1" noEditPoints="1" noAdjustHandles="1" noChangeArrowheads="1" noChangeShapeType="1" noTextEdit="1"/>
              </p:cNvSpPr>
              <p:nvPr/>
            </p:nvSpPr>
            <p:spPr>
              <a:xfrm>
                <a:off x="5628153" y="5869571"/>
                <a:ext cx="740301" cy="728573"/>
              </a:xfrm>
              <a:prstGeom prst="ellipse">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525E7A7-96D1-4E78-9D0F-57F4BB015E91}"/>
              </a:ext>
            </a:extLst>
          </p:cNvPr>
          <p:cNvCxnSpPr>
            <a:cxnSpLocks/>
            <a:stCxn id="5" idx="6"/>
            <a:endCxn id="9" idx="2"/>
          </p:cNvCxnSpPr>
          <p:nvPr/>
        </p:nvCxnSpPr>
        <p:spPr>
          <a:xfrm flipV="1">
            <a:off x="4623483" y="6233858"/>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643295-0DE9-46FD-AB18-CA0F38A82620}"/>
              </a:ext>
            </a:extLst>
          </p:cNvPr>
          <p:cNvCxnSpPr>
            <a:cxnSpLocks/>
            <a:stCxn id="9" idx="6"/>
            <a:endCxn id="7" idx="2"/>
          </p:cNvCxnSpPr>
          <p:nvPr/>
        </p:nvCxnSpPr>
        <p:spPr>
          <a:xfrm flipV="1">
            <a:off x="6368454" y="6233857"/>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151EAB01-D5FB-40D5-A8C5-0EF8D036000E}"/>
              </a:ext>
            </a:extLst>
          </p:cNvPr>
          <p:cNvSpPr/>
          <p:nvPr/>
        </p:nvSpPr>
        <p:spPr>
          <a:xfrm rot="5400000">
            <a:off x="2323903" y="3359369"/>
            <a:ext cx="70006" cy="8451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D0DDE1-CF3F-4222-9EC9-FE78E01A5598}"/>
                  </a:ext>
                </a:extLst>
              </p:cNvPr>
              <p:cNvSpPr txBox="1"/>
              <p:nvPr/>
            </p:nvSpPr>
            <p:spPr>
              <a:xfrm>
                <a:off x="1284344" y="3809804"/>
                <a:ext cx="152484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Average reward if intervene and set</a:t>
                </a:r>
                <a:r>
                  <a:rPr kumimoji="0" lang="en-US" sz="1400" b="0" i="0" u="none" strike="noStrike" kern="1200" cap="none" spc="0" normalizeH="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t>
                </a: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a:t>
                </a:r>
                <a14:m>
                  <m:oMath xmlns:m="http://schemas.openxmlformats.org/officeDocument/2006/math">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𝜏</m:t>
                    </m:r>
                  </m:oMath>
                </a14:m>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8" name="TextBox 17">
                <a:extLst>
                  <a:ext uri="{FF2B5EF4-FFF2-40B4-BE49-F238E27FC236}">
                    <a16:creationId xmlns:a16="http://schemas.microsoft.com/office/drawing/2014/main" id="{D5D0DDE1-CF3F-4222-9EC9-FE78E01A5598}"/>
                  </a:ext>
                </a:extLst>
              </p:cNvPr>
              <p:cNvSpPr txBox="1">
                <a:spLocks noRot="1" noChangeAspect="1" noMove="1" noResize="1" noEditPoints="1" noAdjustHandles="1" noChangeArrowheads="1" noChangeShapeType="1" noTextEdit="1"/>
              </p:cNvSpPr>
              <p:nvPr/>
            </p:nvSpPr>
            <p:spPr>
              <a:xfrm>
                <a:off x="1284344" y="3809804"/>
                <a:ext cx="1524840" cy="738664"/>
              </a:xfrm>
              <a:prstGeom prst="rect">
                <a:avLst/>
              </a:prstGeom>
              <a:blipFill>
                <a:blip r:embed="rId6"/>
                <a:stretch>
                  <a:fillRect/>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0238D68-9BE2-4178-AB29-5E03D31485CB}"/>
              </a:ext>
            </a:extLst>
          </p:cNvPr>
          <p:cNvSpPr/>
          <p:nvPr/>
        </p:nvSpPr>
        <p:spPr>
          <a:xfrm rot="5400000">
            <a:off x="5176387" y="3210059"/>
            <a:ext cx="45720" cy="1110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E1F7C2-1425-40B6-ACCF-6640F58D1828}"/>
                  </a:ext>
                </a:extLst>
              </p:cNvPr>
              <p:cNvSpPr txBox="1"/>
              <p:nvPr/>
            </p:nvSpPr>
            <p:spPr>
              <a:xfrm>
                <a:off x="4272409" y="3783045"/>
                <a:ext cx="1782816" cy="738664"/>
              </a:xfrm>
              <a:prstGeom prst="rect">
                <a:avLst/>
              </a:prstGeom>
              <a:noFill/>
            </p:spPr>
            <p:txBody>
              <a:bodyPr wrap="square">
                <a:spAutoFit/>
              </a:bodyPr>
              <a:lstStyle/>
              <a:p>
                <a:pPr lvl="0" algn="ctr">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Average reward of samples that received investment=</a:t>
                </a:r>
                <a14:m>
                  <m:oMath xmlns:m="http://schemas.openxmlformats.org/officeDocument/2006/math">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𝜏</m:t>
                    </m:r>
                  </m:oMath>
                </a14:m>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t>
                </a:r>
                <a:r>
                  <a:rPr lang="en-US" sz="140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in data</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20" name="TextBox 19">
                <a:extLst>
                  <a:ext uri="{FF2B5EF4-FFF2-40B4-BE49-F238E27FC236}">
                    <a16:creationId xmlns:a16="http://schemas.microsoft.com/office/drawing/2014/main" id="{9FE1F7C2-1425-40B6-ACCF-6640F58D1828}"/>
                  </a:ext>
                </a:extLst>
              </p:cNvPr>
              <p:cNvSpPr txBox="1">
                <a:spLocks noRot="1" noChangeAspect="1" noMove="1" noResize="1" noEditPoints="1" noAdjustHandles="1" noChangeArrowheads="1" noChangeShapeType="1" noTextEdit="1"/>
              </p:cNvSpPr>
              <p:nvPr/>
            </p:nvSpPr>
            <p:spPr>
              <a:xfrm>
                <a:off x="4272409" y="3783045"/>
                <a:ext cx="1782816" cy="738664"/>
              </a:xfrm>
              <a:prstGeom prst="rect">
                <a:avLst/>
              </a:prstGeom>
              <a:blipFill>
                <a:blip r:embed="rId7"/>
                <a:stretch>
                  <a:fillRect/>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1AABFCF4-77E5-4D91-8181-77D52B129F85}"/>
              </a:ext>
            </a:extLst>
          </p:cNvPr>
          <p:cNvSpPr/>
          <p:nvPr/>
        </p:nvSpPr>
        <p:spPr>
          <a:xfrm rot="5400000">
            <a:off x="7114436" y="2723665"/>
            <a:ext cx="45719" cy="20825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2" name="TextBox 21">
            <a:extLst>
              <a:ext uri="{FF2B5EF4-FFF2-40B4-BE49-F238E27FC236}">
                <a16:creationId xmlns:a16="http://schemas.microsoft.com/office/drawing/2014/main" id="{B0C00E3E-5AD3-4EB1-9096-8900B67099C9}"/>
              </a:ext>
            </a:extLst>
          </p:cNvPr>
          <p:cNvSpPr txBox="1"/>
          <p:nvPr/>
        </p:nvSpPr>
        <p:spPr>
          <a:xfrm>
            <a:off x="6401208" y="3764035"/>
            <a:ext cx="143784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Tower Law of Expectations</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3" name="Right Brace 22">
            <a:extLst>
              <a:ext uri="{FF2B5EF4-FFF2-40B4-BE49-F238E27FC236}">
                <a16:creationId xmlns:a16="http://schemas.microsoft.com/office/drawing/2014/main" id="{DB6DD2FD-E7E4-46EE-BBEC-1CEA63E389E7}"/>
              </a:ext>
            </a:extLst>
          </p:cNvPr>
          <p:cNvSpPr/>
          <p:nvPr/>
        </p:nvSpPr>
        <p:spPr>
          <a:xfrm rot="5400000">
            <a:off x="9006621" y="3490372"/>
            <a:ext cx="82576" cy="586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4" name="TextBox 23">
            <a:extLst>
              <a:ext uri="{FF2B5EF4-FFF2-40B4-BE49-F238E27FC236}">
                <a16:creationId xmlns:a16="http://schemas.microsoft.com/office/drawing/2014/main" id="{0F4E73F2-79C0-4EF9-9736-C196E863EB3C}"/>
              </a:ext>
            </a:extLst>
          </p:cNvPr>
          <p:cNvSpPr txBox="1"/>
          <p:nvPr/>
        </p:nvSpPr>
        <p:spPr>
          <a:xfrm>
            <a:off x="8317250" y="3814620"/>
            <a:ext cx="152484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Forecasted </a:t>
            </a:r>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a:t>
            </a:r>
            <a:r>
              <a:rPr kumimoji="0" lang="en-US" sz="14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eward</a:t>
            </a: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from surrogates</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2" name="TextBox 31">
            <a:extLst>
              <a:ext uri="{FF2B5EF4-FFF2-40B4-BE49-F238E27FC236}">
                <a16:creationId xmlns:a16="http://schemas.microsoft.com/office/drawing/2014/main" id="{8F81FCC9-AE97-4D85-BE7F-5C10DABF9BDA}"/>
              </a:ext>
            </a:extLst>
          </p:cNvPr>
          <p:cNvSpPr txBox="1"/>
          <p:nvPr/>
        </p:nvSpPr>
        <p:spPr>
          <a:xfrm>
            <a:off x="2814112" y="1529666"/>
            <a:ext cx="825199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(Prentice, 1989; </a:t>
            </a:r>
            <a:r>
              <a:rPr kumimoji="0" lang="en-US" sz="1400" b="0" i="0" u="none" strike="noStrike" kern="1200" cap="none" spc="0" normalizeH="0" baseline="0" noProof="0" dirty="0" err="1">
                <a:ln>
                  <a:noFill/>
                </a:ln>
                <a:solidFill>
                  <a:prstClr val="white"/>
                </a:solidFill>
                <a:effectLst/>
                <a:uLnTx/>
                <a:uFillTx/>
                <a:latin typeface="Calisto MT" panose="02040603050505030304"/>
                <a:ea typeface="+mn-ea"/>
                <a:cs typeface="+mn-cs"/>
              </a:rPr>
              <a:t>Begg</a:t>
            </a: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&amp; Leung, 2000; </a:t>
            </a:r>
            <a:r>
              <a:rPr kumimoji="0" lang="en-US" sz="1400" b="0" i="0" u="none" strike="noStrike" kern="1200" cap="none" spc="0" normalizeH="0" baseline="0" noProof="0" dirty="0" err="1">
                <a:ln>
                  <a:noFill/>
                </a:ln>
                <a:solidFill>
                  <a:prstClr val="white"/>
                </a:solidFill>
                <a:effectLst/>
                <a:uLnTx/>
                <a:uFillTx/>
                <a:latin typeface="Calisto MT" panose="02040603050505030304"/>
                <a:ea typeface="+mn-ea"/>
                <a:cs typeface="+mn-cs"/>
              </a:rPr>
              <a:t>Frangakis</a:t>
            </a: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&amp; Rubin, 2002; Freedman et al., 1992; Athey et al., 2020)</a:t>
            </a:r>
          </a:p>
        </p:txBody>
      </p:sp>
      <p:sp>
        <p:nvSpPr>
          <p:cNvPr id="4" name="Chord 3">
            <a:extLst>
              <a:ext uri="{FF2B5EF4-FFF2-40B4-BE49-F238E27FC236}">
                <a16:creationId xmlns:a16="http://schemas.microsoft.com/office/drawing/2014/main" id="{F3109CEF-ED2C-482D-8F65-66E9CF98BFF4}"/>
              </a:ext>
            </a:extLst>
          </p:cNvPr>
          <p:cNvSpPr/>
          <p:nvPr/>
        </p:nvSpPr>
        <p:spPr>
          <a:xfrm flipH="1">
            <a:off x="3883182" y="496404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6" name="Chord 5">
            <a:extLst>
              <a:ext uri="{FF2B5EF4-FFF2-40B4-BE49-F238E27FC236}">
                <a16:creationId xmlns:a16="http://schemas.microsoft.com/office/drawing/2014/main" id="{6041404C-770F-4406-8EF0-9FB099D4B88C}"/>
              </a:ext>
            </a:extLst>
          </p:cNvPr>
          <p:cNvSpPr/>
          <p:nvPr/>
        </p:nvSpPr>
        <p:spPr>
          <a:xfrm>
            <a:off x="3795351" y="4968535"/>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4BBB74-552B-46D4-9AB8-3B51EAECCB92}"/>
                  </a:ext>
                </a:extLst>
              </p:cNvPr>
              <p:cNvSpPr txBox="1"/>
              <p:nvPr/>
            </p:nvSpPr>
            <p:spPr>
              <a:xfrm>
                <a:off x="3836443" y="5161326"/>
                <a:ext cx="3869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xmlns="">
          <p:sp>
            <p:nvSpPr>
              <p:cNvPr id="8" name="TextBox 7">
                <a:extLst>
                  <a:ext uri="{FF2B5EF4-FFF2-40B4-BE49-F238E27FC236}">
                    <a16:creationId xmlns:a16="http://schemas.microsoft.com/office/drawing/2014/main" id="{204BBB74-552B-46D4-9AB8-3B51EAECCB92}"/>
                  </a:ext>
                </a:extLst>
              </p:cNvPr>
              <p:cNvSpPr txBox="1">
                <a:spLocks noRot="1" noChangeAspect="1" noMove="1" noResize="1" noEditPoints="1" noAdjustHandles="1" noChangeArrowheads="1" noChangeShapeType="1" noTextEdit="1"/>
              </p:cNvSpPr>
              <p:nvPr/>
            </p:nvSpPr>
            <p:spPr>
              <a:xfrm>
                <a:off x="3836443" y="5161326"/>
                <a:ext cx="38690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620ADF-53C3-465A-AA78-5A0AA5BB36C7}"/>
                  </a:ext>
                </a:extLst>
              </p:cNvPr>
              <p:cNvSpPr txBox="1"/>
              <p:nvPr/>
            </p:nvSpPr>
            <p:spPr>
              <a:xfrm>
                <a:off x="4223344" y="5156838"/>
                <a:ext cx="3547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oMath>
                  </m:oMathPara>
                </a14:m>
                <a:endParaRPr lang="en-US" dirty="0"/>
              </a:p>
            </p:txBody>
          </p:sp>
        </mc:Choice>
        <mc:Fallback xmlns="">
          <p:sp>
            <p:nvSpPr>
              <p:cNvPr id="10" name="TextBox 9">
                <a:extLst>
                  <a:ext uri="{FF2B5EF4-FFF2-40B4-BE49-F238E27FC236}">
                    <a16:creationId xmlns:a16="http://schemas.microsoft.com/office/drawing/2014/main" id="{FF620ADF-53C3-465A-AA78-5A0AA5BB36C7}"/>
                  </a:ext>
                </a:extLst>
              </p:cNvPr>
              <p:cNvSpPr txBox="1">
                <a:spLocks noRot="1" noChangeAspect="1" noMove="1" noResize="1" noEditPoints="1" noAdjustHandles="1" noChangeArrowheads="1" noChangeShapeType="1" noTextEdit="1"/>
              </p:cNvSpPr>
              <p:nvPr/>
            </p:nvSpPr>
            <p:spPr>
              <a:xfrm>
                <a:off x="4223344" y="5156838"/>
                <a:ext cx="35471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6F88B1A7-5444-47A2-B139-9C4D1520D461}"/>
                  </a:ext>
                </a:extLst>
              </p:cNvPr>
              <p:cNvSpPr/>
              <p:nvPr/>
            </p:nvSpPr>
            <p:spPr>
              <a:xfrm>
                <a:off x="7373125" y="4966289"/>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sSup>
                      <m:sSup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e>
                      <m:sup>
                        <m:d>
                          <m:dPr>
                            <m:ctrlPr>
                              <a:rPr lang="en-US" sz="2400" i="1" dirty="0">
                                <a:solidFill>
                                  <a:prstClr val="white"/>
                                </a:solidFill>
                                <a:latin typeface="Cambria Math" panose="02040503050406030204" pitchFamily="18" charset="0"/>
                              </a:rPr>
                            </m:ctrlPr>
                          </m:dPr>
                          <m:e>
                            <m:r>
                              <a:rPr lang="en-US" sz="2400" b="0" i="1" dirty="0" smtClean="0">
                                <a:solidFill>
                                  <a:prstClr val="white"/>
                                </a:solidFill>
                                <a:latin typeface="Cambria Math" panose="02040503050406030204" pitchFamily="18" charset="0"/>
                              </a:rPr>
                              <m:t>𝜏</m:t>
                            </m:r>
                          </m:e>
                        </m:d>
                      </m:sup>
                    </m:sSup>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6F88B1A7-5444-47A2-B139-9C4D1520D461}"/>
                  </a:ext>
                </a:extLst>
              </p:cNvPr>
              <p:cNvSpPr>
                <a:spLocks noRot="1" noChangeAspect="1" noMove="1" noResize="1" noEditPoints="1" noAdjustHandles="1" noChangeArrowheads="1" noChangeShapeType="1" noTextEdit="1"/>
              </p:cNvSpPr>
              <p:nvPr/>
            </p:nvSpPr>
            <p:spPr>
              <a:xfrm>
                <a:off x="7373125" y="4966289"/>
                <a:ext cx="740301" cy="728573"/>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285276E6-2DA6-4DDE-8C7C-32AB605F8789}"/>
                  </a:ext>
                </a:extLst>
              </p:cNvPr>
              <p:cNvSpPr/>
              <p:nvPr/>
            </p:nvSpPr>
            <p:spPr>
              <a:xfrm>
                <a:off x="5628153" y="4966290"/>
                <a:ext cx="740301" cy="728573"/>
              </a:xfrm>
              <a:prstGeom prst="ellipse">
                <a:avLst/>
              </a:prstGeom>
              <a:solidFill>
                <a:srgbClr val="D3BA6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sSup>
                      <m:sSup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e>
                      <m:sup>
                        <m:d>
                          <m:d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𝜏</m:t>
                            </m:r>
                          </m:e>
                        </m:d>
                      </m:sup>
                    </m:sSup>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3" name="Oval 32">
                <a:extLst>
                  <a:ext uri="{FF2B5EF4-FFF2-40B4-BE49-F238E27FC236}">
                    <a16:creationId xmlns:a16="http://schemas.microsoft.com/office/drawing/2014/main" id="{285276E6-2DA6-4DDE-8C7C-32AB605F8789}"/>
                  </a:ext>
                </a:extLst>
              </p:cNvPr>
              <p:cNvSpPr>
                <a:spLocks noRot="1" noChangeAspect="1" noMove="1" noResize="1" noEditPoints="1" noAdjustHandles="1" noChangeArrowheads="1" noChangeShapeType="1" noTextEdit="1"/>
              </p:cNvSpPr>
              <p:nvPr/>
            </p:nvSpPr>
            <p:spPr>
              <a:xfrm>
                <a:off x="5628153" y="4966290"/>
                <a:ext cx="740301" cy="728573"/>
              </a:xfrm>
              <a:prstGeom prst="ellipse">
                <a:avLst/>
              </a:prstGeom>
              <a:blipFill>
                <a:blip r:embed="rId11"/>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E2AF50B9-F8F7-4C41-A420-54EAF84F1875}"/>
              </a:ext>
            </a:extLst>
          </p:cNvPr>
          <p:cNvCxnSpPr>
            <a:cxnSpLocks/>
            <a:endCxn id="33" idx="2"/>
          </p:cNvCxnSpPr>
          <p:nvPr/>
        </p:nvCxnSpPr>
        <p:spPr>
          <a:xfrm flipV="1">
            <a:off x="4623483" y="5330577"/>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833D22-F93E-4169-85AA-BD8EA584CA24}"/>
              </a:ext>
            </a:extLst>
          </p:cNvPr>
          <p:cNvCxnSpPr>
            <a:cxnSpLocks/>
            <a:stCxn id="33" idx="6"/>
            <a:endCxn id="31" idx="2"/>
          </p:cNvCxnSpPr>
          <p:nvPr/>
        </p:nvCxnSpPr>
        <p:spPr>
          <a:xfrm flipV="1">
            <a:off x="6368454" y="5330576"/>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CF0D21F-7D9E-4EBE-8A89-9F9AF54A5252}"/>
              </a:ext>
            </a:extLst>
          </p:cNvPr>
          <p:cNvSpPr txBox="1"/>
          <p:nvPr/>
        </p:nvSpPr>
        <p:spPr>
          <a:xfrm>
            <a:off x="2772076" y="3781924"/>
            <a:ext cx="1686166"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Independence</a:t>
            </a:r>
            <a:r>
              <a:rPr kumimoji="0" lang="en-US" sz="1400" b="0" i="0" u="none" strike="noStrike" kern="1200" cap="none" spc="0" normalizeH="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in counterfactual graph</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8" name="Right Brace 37">
            <a:extLst>
              <a:ext uri="{FF2B5EF4-FFF2-40B4-BE49-F238E27FC236}">
                <a16:creationId xmlns:a16="http://schemas.microsoft.com/office/drawing/2014/main" id="{2E5F54A4-D15C-4415-8514-0DD3645B4E1D}"/>
              </a:ext>
            </a:extLst>
          </p:cNvPr>
          <p:cNvSpPr/>
          <p:nvPr/>
        </p:nvSpPr>
        <p:spPr>
          <a:xfrm rot="5400000">
            <a:off x="3613200" y="3209790"/>
            <a:ext cx="45720" cy="1110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Tree>
    <p:extLst>
      <p:ext uri="{BB962C8B-B14F-4D97-AF65-F5344CB8AC3E}">
        <p14:creationId xmlns:p14="http://schemas.microsoft.com/office/powerpoint/2010/main" val="73205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animBg="1"/>
      <p:bldP spid="20" grpId="0"/>
      <p:bldP spid="21" grpId="0" animBg="1"/>
      <p:bldP spid="22" grpId="0"/>
      <p:bldP spid="23" grpId="0" animBg="1"/>
      <p:bldP spid="24" grpId="0"/>
      <p:bldP spid="4" grpId="0" animBg="1"/>
      <p:bldP spid="6" grpId="0" animBg="1"/>
      <p:bldP spid="8" grpId="0"/>
      <p:bldP spid="10" grpId="0"/>
      <p:bldP spid="31" grpId="0" animBg="1"/>
      <p:bldP spid="33" grpId="0" animBg="1"/>
      <p:bldP spid="37" grpId="0"/>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p:txBody>
          <a:bodyPr/>
          <a:lstStyle/>
          <a:p>
            <a:r>
              <a:rPr lang="en-US" dirty="0"/>
              <a:t>Causal Inference with Surrogates 101</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8494838" y="3083094"/>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8824013"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8824013" y="3655024"/>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7862952" y="2461218"/>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𝑻</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7862952" y="2461218"/>
                <a:ext cx="740301"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val 85">
                <a:extLst>
                  <a:ext uri="{FF2B5EF4-FFF2-40B4-BE49-F238E27FC236}">
                    <a16:creationId xmlns:a16="http://schemas.microsoft.com/office/drawing/2014/main" id="{AB3D0189-D0F3-4FDD-8C09-02241C39FC91}"/>
                  </a:ext>
                </a:extLst>
              </p:cNvPr>
              <p:cNvSpPr/>
              <p:nvPr/>
            </p:nvSpPr>
            <p:spPr>
              <a:xfrm>
                <a:off x="10795209" y="3702135"/>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86" name="Oval 85">
                <a:extLst>
                  <a:ext uri="{FF2B5EF4-FFF2-40B4-BE49-F238E27FC236}">
                    <a16:creationId xmlns:a16="http://schemas.microsoft.com/office/drawing/2014/main" id="{AB3D0189-D0F3-4FDD-8C09-02241C39FC91}"/>
                  </a:ext>
                </a:extLst>
              </p:cNvPr>
              <p:cNvSpPr>
                <a:spLocks noRot="1" noChangeAspect="1" noMove="1" noResize="1" noEditPoints="1" noAdjustHandles="1" noChangeArrowheads="1" noChangeShapeType="1" noTextEdit="1"/>
              </p:cNvSpPr>
              <p:nvPr/>
            </p:nvSpPr>
            <p:spPr>
              <a:xfrm>
                <a:off x="10795209" y="3702135"/>
                <a:ext cx="740301" cy="728573"/>
              </a:xfrm>
              <a:prstGeom prst="ellipse">
                <a:avLst/>
              </a:prstGeom>
              <a:blipFill>
                <a:blip r:embed="rId4"/>
                <a:stretch>
                  <a:fillRect/>
                </a:stretch>
              </a:blipFill>
              <a:ln>
                <a:solidFill>
                  <a:schemeClr val="tx1">
                    <a:lumMod val="75000"/>
                  </a:schemeClr>
                </a:solidFill>
              </a:ln>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269D7B-D90A-402B-9F47-167D869A98B6}"/>
              </a:ext>
            </a:extLst>
          </p:cNvPr>
          <p:cNvCxnSpPr>
            <a:cxnSpLocks/>
          </p:cNvCxnSpPr>
          <p:nvPr/>
        </p:nvCxnSpPr>
        <p:spPr>
          <a:xfrm>
            <a:off x="9581904" y="4017137"/>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0248BC-BE86-4E3B-8B91-47067D9FA01C}"/>
              </a:ext>
            </a:extLst>
          </p:cNvPr>
          <p:cNvCxnSpPr>
            <a:cxnSpLocks/>
            <a:stCxn id="45" idx="5"/>
            <a:endCxn id="40" idx="1"/>
          </p:cNvCxnSpPr>
          <p:nvPr/>
        </p:nvCxnSpPr>
        <p:spPr>
          <a:xfrm>
            <a:off x="2247963" y="3083094"/>
            <a:ext cx="437590" cy="678627"/>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916031B9-B4FA-4B7B-8500-B58AD03ED911}"/>
                  </a:ext>
                </a:extLst>
              </p:cNvPr>
              <p:cNvSpPr/>
              <p:nvPr/>
            </p:nvSpPr>
            <p:spPr>
              <a:xfrm>
                <a:off x="2577138"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0" name="Oval 39">
                <a:extLst>
                  <a:ext uri="{FF2B5EF4-FFF2-40B4-BE49-F238E27FC236}">
                    <a16:creationId xmlns:a16="http://schemas.microsoft.com/office/drawing/2014/main" id="{916031B9-B4FA-4B7B-8500-B58AD03ED911}"/>
                  </a:ext>
                </a:extLst>
              </p:cNvPr>
              <p:cNvSpPr>
                <a:spLocks noRot="1" noChangeAspect="1" noMove="1" noResize="1" noEditPoints="1" noAdjustHandles="1" noChangeArrowheads="1" noChangeShapeType="1" noTextEdit="1"/>
              </p:cNvSpPr>
              <p:nvPr/>
            </p:nvSpPr>
            <p:spPr>
              <a:xfrm>
                <a:off x="2577138" y="3655024"/>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DE5BF941-6388-470A-BE77-7132852B4D65}"/>
                  </a:ext>
                </a:extLst>
              </p:cNvPr>
              <p:cNvSpPr/>
              <p:nvPr/>
            </p:nvSpPr>
            <p:spPr>
              <a:xfrm>
                <a:off x="1616077" y="2461218"/>
                <a:ext cx="740301" cy="728573"/>
              </a:xfrm>
              <a:prstGeom prst="ellipse">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schemeClr val="tx1">
                              <a:lumMod val="65000"/>
                            </a:schemeClr>
                          </a:solidFill>
                          <a:effectLst/>
                          <a:uLnTx/>
                          <a:uFillTx/>
                          <a:latin typeface="Cambria Math" panose="02040503050406030204" pitchFamily="18" charset="0"/>
                          <a:ea typeface="+mn-ea"/>
                          <a:cs typeface="+mn-cs"/>
                        </a:rPr>
                        <m:t>𝑻</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45" name="Oval 44">
                <a:extLst>
                  <a:ext uri="{FF2B5EF4-FFF2-40B4-BE49-F238E27FC236}">
                    <a16:creationId xmlns:a16="http://schemas.microsoft.com/office/drawing/2014/main" id="{DE5BF941-6388-470A-BE77-7132852B4D65}"/>
                  </a:ext>
                </a:extLst>
              </p:cNvPr>
              <p:cNvSpPr>
                <a:spLocks noRot="1" noChangeAspect="1" noMove="1" noResize="1" noEditPoints="1" noAdjustHandles="1" noChangeArrowheads="1" noChangeShapeType="1" noTextEdit="1"/>
              </p:cNvSpPr>
              <p:nvPr/>
            </p:nvSpPr>
            <p:spPr>
              <a:xfrm>
                <a:off x="1616077" y="2461218"/>
                <a:ext cx="740301" cy="728573"/>
              </a:xfrm>
              <a:prstGeom prst="ellipse">
                <a:avLst/>
              </a:prstGeom>
              <a:blipFill>
                <a:blip r:embed="rId6"/>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EE2C0F77-794F-4DA0-B378-EFE6F6C270F3}"/>
                  </a:ext>
                </a:extLst>
              </p:cNvPr>
              <p:cNvSpPr/>
              <p:nvPr/>
            </p:nvSpPr>
            <p:spPr>
              <a:xfrm>
                <a:off x="4548334" y="3702135"/>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6" name="Oval 45">
                <a:extLst>
                  <a:ext uri="{FF2B5EF4-FFF2-40B4-BE49-F238E27FC236}">
                    <a16:creationId xmlns:a16="http://schemas.microsoft.com/office/drawing/2014/main" id="{EE2C0F77-794F-4DA0-B378-EFE6F6C270F3}"/>
                  </a:ext>
                </a:extLst>
              </p:cNvPr>
              <p:cNvSpPr>
                <a:spLocks noRot="1" noChangeAspect="1" noMove="1" noResize="1" noEditPoints="1" noAdjustHandles="1" noChangeArrowheads="1" noChangeShapeType="1" noTextEdit="1"/>
              </p:cNvSpPr>
              <p:nvPr/>
            </p:nvSpPr>
            <p:spPr>
              <a:xfrm>
                <a:off x="4548334" y="3702135"/>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B553020F-C88F-4133-952F-4CC5D1C34DDD}"/>
              </a:ext>
            </a:extLst>
          </p:cNvPr>
          <p:cNvCxnSpPr>
            <a:cxnSpLocks/>
          </p:cNvCxnSpPr>
          <p:nvPr/>
        </p:nvCxnSpPr>
        <p:spPr>
          <a:xfrm>
            <a:off x="3335029" y="4017137"/>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33279D3-55EC-4DD7-B3B7-5249259E9FD3}"/>
              </a:ext>
            </a:extLst>
          </p:cNvPr>
          <p:cNvSpPr/>
          <p:nvPr/>
        </p:nvSpPr>
        <p:spPr>
          <a:xfrm>
            <a:off x="4358869" y="3526971"/>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D855F85-956F-4296-902C-AFD0CCE3B93E}"/>
              </a:ext>
            </a:extLst>
          </p:cNvPr>
          <p:cNvSpPr/>
          <p:nvPr/>
        </p:nvSpPr>
        <p:spPr>
          <a:xfrm>
            <a:off x="10605031" y="3522568"/>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D24C43-890D-4C90-9562-BD829E45346F}"/>
              </a:ext>
            </a:extLst>
          </p:cNvPr>
          <p:cNvSpPr/>
          <p:nvPr/>
        </p:nvSpPr>
        <p:spPr>
          <a:xfrm>
            <a:off x="5369522" y="4530749"/>
            <a:ext cx="5238893" cy="987723"/>
          </a:xfrm>
          <a:custGeom>
            <a:avLst/>
            <a:gdLst>
              <a:gd name="connsiteX0" fmla="*/ 0 w 5238893"/>
              <a:gd name="connsiteY0" fmla="*/ 89377 h 571447"/>
              <a:gd name="connsiteX1" fmla="*/ 1361287 w 5238893"/>
              <a:gd name="connsiteY1" fmla="*/ 488138 h 571447"/>
              <a:gd name="connsiteX2" fmla="*/ 3396343 w 5238893"/>
              <a:gd name="connsiteY2" fmla="*/ 529389 h 571447"/>
              <a:gd name="connsiteX3" fmla="*/ 5238893 w 5238893"/>
              <a:gd name="connsiteY3" fmla="*/ 0 h 571447"/>
            </a:gdLst>
            <a:ahLst/>
            <a:cxnLst>
              <a:cxn ang="0">
                <a:pos x="connsiteX0" y="connsiteY0"/>
              </a:cxn>
              <a:cxn ang="0">
                <a:pos x="connsiteX1" y="connsiteY1"/>
              </a:cxn>
              <a:cxn ang="0">
                <a:pos x="connsiteX2" y="connsiteY2"/>
              </a:cxn>
              <a:cxn ang="0">
                <a:pos x="connsiteX3" y="connsiteY3"/>
              </a:cxn>
            </a:cxnLst>
            <a:rect l="l" t="t" r="r" b="b"/>
            <a:pathLst>
              <a:path w="5238893" h="571447">
                <a:moveTo>
                  <a:pt x="0" y="89377"/>
                </a:moveTo>
                <a:cubicBezTo>
                  <a:pt x="397615" y="252090"/>
                  <a:pt x="795230" y="414803"/>
                  <a:pt x="1361287" y="488138"/>
                </a:cubicBezTo>
                <a:cubicBezTo>
                  <a:pt x="1927344" y="561473"/>
                  <a:pt x="2750075" y="610745"/>
                  <a:pt x="3396343" y="529389"/>
                </a:cubicBezTo>
                <a:cubicBezTo>
                  <a:pt x="4042611" y="448033"/>
                  <a:pt x="4640752" y="224016"/>
                  <a:pt x="5238893" y="0"/>
                </a:cubicBezTo>
              </a:path>
            </a:pathLst>
          </a:custGeom>
          <a:noFill/>
          <a:ln>
            <a:solidFill>
              <a:schemeClr val="tx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4342AC-8BB9-4F41-BCB6-4F09FDE51F44}"/>
                  </a:ext>
                </a:extLst>
              </p:cNvPr>
              <p:cNvSpPr txBox="1"/>
              <p:nvPr/>
            </p:nvSpPr>
            <p:spPr>
              <a:xfrm>
                <a:off x="4548334" y="4632220"/>
                <a:ext cx="175887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𝑔</m:t>
                      </m:r>
                      <m:d>
                        <m:dPr>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d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𝑆</m:t>
                          </m:r>
                        </m:e>
                      </m:d>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m:t>
                      </m:r>
                      <m:sSub>
                        <m:sSubPr>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sSub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𝐸</m:t>
                          </m:r>
                        </m:e>
                        <m:sub>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𝑜</m:t>
                          </m:r>
                        </m:sub>
                      </m:sSub>
                      <m:d>
                        <m:dPr>
                          <m:begChr m:val="["/>
                          <m:endChr m:val="]"/>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d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𝑌</m:t>
                          </m:r>
                        </m:e>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𝑆</m:t>
                          </m:r>
                        </m:e>
                      </m:d>
                    </m:oMath>
                  </m:oMathPara>
                </a14:m>
                <a:endParaRPr lang="en-US" dirty="0">
                  <a:solidFill>
                    <a:schemeClr val="tx2"/>
                  </a:solidFill>
                  <a:effectLst>
                    <a:outerShdw blurRad="38100" dist="38100" dir="2700000" algn="tl">
                      <a:srgbClr val="000000">
                        <a:alpha val="43137"/>
                      </a:srgbClr>
                    </a:outerShdw>
                  </a:effectLst>
                </a:endParaRPr>
              </a:p>
            </p:txBody>
          </p:sp>
        </mc:Choice>
        <mc:Fallback xmlns="">
          <p:sp>
            <p:nvSpPr>
              <p:cNvPr id="13" name="TextBox 12">
                <a:extLst>
                  <a:ext uri="{FF2B5EF4-FFF2-40B4-BE49-F238E27FC236}">
                    <a16:creationId xmlns:a16="http://schemas.microsoft.com/office/drawing/2014/main" id="{774342AC-8BB9-4F41-BCB6-4F09FDE51F44}"/>
                  </a:ext>
                </a:extLst>
              </p:cNvPr>
              <p:cNvSpPr txBox="1">
                <a:spLocks noRot="1" noChangeAspect="1" noMove="1" noResize="1" noEditPoints="1" noAdjustHandles="1" noChangeArrowheads="1" noChangeShapeType="1" noTextEdit="1"/>
              </p:cNvSpPr>
              <p:nvPr/>
            </p:nvSpPr>
            <p:spPr>
              <a:xfrm>
                <a:off x="4548334" y="4632220"/>
                <a:ext cx="1758879" cy="369332"/>
              </a:xfrm>
              <a:prstGeom prst="rect">
                <a:avLst/>
              </a:prstGeom>
              <a:blipFill>
                <a:blip r:embed="rId9"/>
                <a:stretch>
                  <a:fillRect b="-16667"/>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47D131E-D40F-4E9B-8BE6-00C0F412C494}"/>
              </a:ext>
            </a:extLst>
          </p:cNvPr>
          <p:cNvCxnSpPr>
            <a:cxnSpLocks/>
          </p:cNvCxnSpPr>
          <p:nvPr/>
        </p:nvCxnSpPr>
        <p:spPr>
          <a:xfrm>
            <a:off x="6675804" y="1770136"/>
            <a:ext cx="0" cy="4870697"/>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2B7E7F-3374-4AB8-B851-6EAA484491BC}"/>
                  </a:ext>
                </a:extLst>
              </p:cNvPr>
              <p:cNvSpPr txBox="1"/>
              <p:nvPr/>
            </p:nvSpPr>
            <p:spPr>
              <a:xfrm>
                <a:off x="180025" y="5078359"/>
                <a:ext cx="5065454" cy="677108"/>
              </a:xfrm>
              <a:prstGeom prst="rect">
                <a:avLst/>
              </a:prstGeom>
              <a:noFill/>
            </p:spPr>
            <p:txBody>
              <a:bodyPr wrap="square">
                <a:spAutoFit/>
              </a:bodyPr>
              <a:lstStyle/>
              <a:p>
                <a:pPr marL="494100" marR="0" lvl="0" indent="-457200" algn="l" defTabSz="457200" rtl="0" eaLnBrk="1" fontAlgn="auto" latinLnBrk="0" hangingPunct="1">
                  <a:lnSpc>
                    <a:spcPct val="100000"/>
                  </a:lnSpc>
                  <a:spcBef>
                    <a:spcPct val="20000"/>
                  </a:spcBef>
                  <a:spcAft>
                    <a:spcPts val="600"/>
                  </a:spcAft>
                  <a:buClr>
                    <a:srgbClr val="DADADA"/>
                  </a:buClr>
                  <a:buSzPct val="100000"/>
                  <a:buFont typeface="+mj-lt"/>
                  <a:buAutoNum type="arabicPeriod"/>
                  <a:tabLst/>
                  <a:defRPr/>
                </a:pPr>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Estimate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𝑔</m:t>
                    </m:r>
                    <m:d>
                      <m:dPr>
                        <m:ctrlP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d>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𝐸</m:t>
                    </m:r>
                    <m:d>
                      <m:dPr>
                        <m:begChr m:val="["/>
                        <m:endChr m:val="]"/>
                        <m:ctrlP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e>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d>
                  </m:oMath>
                </a14:m>
                <a:r>
                  <a:rPr kumimoji="0" lang="en-US" sz="19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 (surrogate index) </a:t>
                </a:r>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from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𝑂</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by regressing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endPar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mc:Choice>
        <mc:Fallback xmlns="">
          <p:sp>
            <p:nvSpPr>
              <p:cNvPr id="37" name="TextBox 36">
                <a:extLst>
                  <a:ext uri="{FF2B5EF4-FFF2-40B4-BE49-F238E27FC236}">
                    <a16:creationId xmlns:a16="http://schemas.microsoft.com/office/drawing/2014/main" id="{4E2B7E7F-3374-4AB8-B851-6EAA484491BC}"/>
                  </a:ext>
                </a:extLst>
              </p:cNvPr>
              <p:cNvSpPr txBox="1">
                <a:spLocks noRot="1" noChangeAspect="1" noMove="1" noResize="1" noEditPoints="1" noAdjustHandles="1" noChangeArrowheads="1" noChangeShapeType="1" noTextEdit="1"/>
              </p:cNvSpPr>
              <p:nvPr/>
            </p:nvSpPr>
            <p:spPr>
              <a:xfrm>
                <a:off x="180025" y="5078359"/>
                <a:ext cx="5065454" cy="67710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A7E1CE-36D8-4F64-B53F-BE6F55999D93}"/>
                  </a:ext>
                </a:extLst>
              </p:cNvPr>
              <p:cNvSpPr txBox="1"/>
              <p:nvPr/>
            </p:nvSpPr>
            <p:spPr>
              <a:xfrm>
                <a:off x="6799848" y="5535915"/>
                <a:ext cx="5238893" cy="1104918"/>
              </a:xfrm>
              <a:prstGeom prst="rect">
                <a:avLst/>
              </a:prstGeom>
              <a:noFill/>
            </p:spPr>
            <p:txBody>
              <a:bodyPr wrap="square">
                <a:spAutoFit/>
              </a:bodyPr>
              <a:lstStyle/>
              <a:p>
                <a:pPr marL="494100" marR="0" lvl="0" indent="-457200" algn="l" defTabSz="457200" rtl="0" eaLnBrk="1" fontAlgn="auto" latinLnBrk="0" hangingPunct="1">
                  <a:lnSpc>
                    <a:spcPct val="100000"/>
                  </a:lnSpc>
                  <a:spcBef>
                    <a:spcPct val="20000"/>
                  </a:spcBef>
                  <a:spcAft>
                    <a:spcPts val="600"/>
                  </a:spcAft>
                  <a:buClr>
                    <a:srgbClr val="DADADA"/>
                  </a:buClr>
                  <a:buSzPct val="100000"/>
                  <a:buFont typeface="+mj-lt"/>
                  <a:buAutoNum type="arabicPeriod" startAt="2"/>
                  <a:tabLst/>
                  <a:defRPr/>
                </a:pPr>
                <a:r>
                  <a:rPr lang="en-US" sz="19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Impute expected long-term outcomes in (E)</a:t>
                </a:r>
              </a:p>
              <a:p>
                <a:pPr marL="494100" lvl="0" indent="-457200" defTabSz="457200">
                  <a:spcBef>
                    <a:spcPct val="20000"/>
                  </a:spcBef>
                  <a:spcAft>
                    <a:spcPts val="600"/>
                  </a:spcAft>
                  <a:buClr>
                    <a:srgbClr val="DADADA"/>
                  </a:buClr>
                  <a:buSzPct val="100000"/>
                  <a:buFont typeface="+mj-lt"/>
                  <a:buAutoNum type="arabicPeriod" startAt="2"/>
                  <a:defRPr/>
                </a:pPr>
                <a:r>
                  <a:rPr lang="en-US" sz="19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Regress </a:t>
                </a:r>
                <a14:m>
                  <m:oMath xmlns:m="http://schemas.openxmlformats.org/officeDocument/2006/math">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𝑔</m:t>
                    </m:r>
                    <m:d>
                      <m:dPr>
                        <m:ctrlP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ctrlPr>
                      </m:dPr>
                      <m:e>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𝑆</m:t>
                        </m:r>
                      </m:e>
                    </m:d>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m:t>
                    </m:r>
                    <m:r>
                      <a:rPr lang="en-US" sz="1900" b="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𝑇</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to estimate effect of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on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from (E)</a:t>
                </a:r>
                <a:endParaRPr lang="en-US" dirty="0"/>
              </a:p>
            </p:txBody>
          </p:sp>
        </mc:Choice>
        <mc:Fallback xmlns="">
          <p:sp>
            <p:nvSpPr>
              <p:cNvPr id="41" name="TextBox 40">
                <a:extLst>
                  <a:ext uri="{FF2B5EF4-FFF2-40B4-BE49-F238E27FC236}">
                    <a16:creationId xmlns:a16="http://schemas.microsoft.com/office/drawing/2014/main" id="{07A7E1CE-36D8-4F64-B53F-BE6F55999D93}"/>
                  </a:ext>
                </a:extLst>
              </p:cNvPr>
              <p:cNvSpPr txBox="1">
                <a:spLocks noRot="1" noChangeAspect="1" noMove="1" noResize="1" noEditPoints="1" noAdjustHandles="1" noChangeArrowheads="1" noChangeShapeType="1" noTextEdit="1"/>
              </p:cNvSpPr>
              <p:nvPr/>
            </p:nvSpPr>
            <p:spPr>
              <a:xfrm>
                <a:off x="6799848" y="5535915"/>
                <a:ext cx="5238893" cy="11049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F29D6D1-C258-4FB4-9C76-98517EA384BA}"/>
                  </a:ext>
                </a:extLst>
              </p:cNvPr>
              <p:cNvSpPr txBox="1"/>
              <p:nvPr/>
            </p:nvSpPr>
            <p:spPr>
              <a:xfrm>
                <a:off x="2360643" y="2235796"/>
                <a:ext cx="4315161" cy="1055674"/>
              </a:xfrm>
              <a:prstGeom prst="rect">
                <a:avLst/>
              </a:prstGeom>
              <a:noFill/>
            </p:spPr>
            <p:txBody>
              <a:bodyPr wrap="square">
                <a:spAutoFit/>
              </a:body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US" sz="18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t>
                </a:r>
                <a:r>
                  <a:rPr kumimoji="0" lang="en-US" sz="18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ontains</a:t>
                </a: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long-term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and surrogates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endPar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Relationship between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and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the same as in </a:t>
                </a:r>
                <a:r>
                  <a:rPr kumimoji="0" lang="en-US" sz="18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short-term dataset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𝐸</m:t>
                    </m:r>
                  </m:oMath>
                </a14:m>
                <a:r>
                  <a:rPr kumimoji="0" lang="en-US" sz="18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a:t>
                </a:r>
                <a:endParaRPr lang="en-US" dirty="0"/>
              </a:p>
            </p:txBody>
          </p:sp>
        </mc:Choice>
        <mc:Fallback xmlns="">
          <p:sp>
            <p:nvSpPr>
              <p:cNvPr id="43" name="TextBox 42">
                <a:extLst>
                  <a:ext uri="{FF2B5EF4-FFF2-40B4-BE49-F238E27FC236}">
                    <a16:creationId xmlns:a16="http://schemas.microsoft.com/office/drawing/2014/main" id="{1F29D6D1-C258-4FB4-9C76-98517EA384BA}"/>
                  </a:ext>
                </a:extLst>
              </p:cNvPr>
              <p:cNvSpPr txBox="1">
                <a:spLocks noRot="1" noChangeAspect="1" noMove="1" noResize="1" noEditPoints="1" noAdjustHandles="1" noChangeArrowheads="1" noChangeShapeType="1" noTextEdit="1"/>
              </p:cNvSpPr>
              <p:nvPr/>
            </p:nvSpPr>
            <p:spPr>
              <a:xfrm>
                <a:off x="2360643" y="2235796"/>
                <a:ext cx="4315161" cy="1055674"/>
              </a:xfrm>
              <a:prstGeom prst="rect">
                <a:avLst/>
              </a:prstGeom>
              <a:blipFill>
                <a:blip r:embed="rId1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92EDBD8-4BE9-4C00-A660-FA33DBDEBDE0}"/>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17" name="TextBox 16">
            <a:extLst>
              <a:ext uri="{FF2B5EF4-FFF2-40B4-BE49-F238E27FC236}">
                <a16:creationId xmlns:a16="http://schemas.microsoft.com/office/drawing/2014/main" id="{16D6CF12-D35C-410C-95F8-7321A62B28F9}"/>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4054671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7" grpId="0" animBg="1"/>
      <p:bldP spid="12" grpId="0" animBg="1"/>
      <p:bldP spid="13" grpId="0" animBg="1"/>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Yellow question mark">
            <a:extLst>
              <a:ext uri="{FF2B5EF4-FFF2-40B4-BE49-F238E27FC236}">
                <a16:creationId xmlns:a16="http://schemas.microsoft.com/office/drawing/2014/main" id="{683F25AA-AEA6-433D-AB59-E94DD097BD89}"/>
              </a:ext>
            </a:extLst>
          </p:cNvPr>
          <p:cNvPicPr>
            <a:picLocks noChangeAspect="1"/>
          </p:cNvPicPr>
          <p:nvPr/>
        </p:nvPicPr>
        <p:blipFill rotWithShape="1">
          <a:blip r:embed="rId2">
            <a:alphaModFix amt="2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E753B11-BEDB-40A3-984F-3A59AB458CF6}"/>
              </a:ext>
            </a:extLst>
          </p:cNvPr>
          <p:cNvSpPr>
            <a:spLocks noGrp="1"/>
          </p:cNvSpPr>
          <p:nvPr>
            <p:ph type="title"/>
          </p:nvPr>
        </p:nvSpPr>
        <p:spPr>
          <a:xfrm>
            <a:off x="913795" y="609600"/>
            <a:ext cx="10353762" cy="1257300"/>
          </a:xfrm>
        </p:spPr>
        <p:txBody>
          <a:bodyPr>
            <a:normAutofit/>
          </a:bodyPr>
          <a:lstStyle/>
          <a:p>
            <a:r>
              <a:rPr lang="en-US" dirty="0"/>
              <a:t>Key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B3811D-62A4-47BB-966A-52DE05514BC3}"/>
                  </a:ext>
                </a:extLst>
              </p:cNvPr>
              <p:cNvSpPr>
                <a:spLocks noGrp="1"/>
              </p:cNvSpPr>
              <p:nvPr>
                <p:ph idx="1"/>
              </p:nvPr>
            </p:nvSpPr>
            <p:spPr>
              <a:xfrm>
                <a:off x="913795" y="2076450"/>
                <a:ext cx="10353762" cy="3714749"/>
              </a:xfrm>
            </p:spPr>
            <p:txBody>
              <a:bodyPr anchor="ctr">
                <a:normAutofit/>
              </a:bodyPr>
              <a:lstStyle/>
              <a:p>
                <a:r>
                  <a:rPr lang="en-US" dirty="0"/>
                  <a:t>Long-term effect only goes through surrogates</a:t>
                </a:r>
              </a:p>
              <a:p>
                <a:r>
                  <a:rPr lang="en-US" dirty="0"/>
                  <a:t>Expected relationship between surrogates and long-term reward is the same long-term setting (</a:t>
                </a:r>
                <a14:m>
                  <m:oMath xmlns:m="http://schemas.openxmlformats.org/officeDocument/2006/math">
                    <m:r>
                      <a:rPr lang="en-US" i="1" dirty="0" smtClean="0">
                        <a:latin typeface="Cambria Math" panose="02040503050406030204" pitchFamily="18" charset="0"/>
                      </a:rPr>
                      <m:t>𝑂</m:t>
                    </m:r>
                  </m:oMath>
                </a14:m>
                <a:r>
                  <a:rPr lang="en-US" dirty="0"/>
                  <a:t>) and in short-term setting (</a:t>
                </a:r>
                <a14:m>
                  <m:oMath xmlns:m="http://schemas.openxmlformats.org/officeDocument/2006/math">
                    <m:r>
                      <a:rPr lang="en-US" b="0" i="1" smtClean="0">
                        <a:latin typeface="Cambria Math" panose="02040503050406030204" pitchFamily="18" charset="0"/>
                      </a:rPr>
                      <m:t>𝐸</m:t>
                    </m:r>
                  </m:oMath>
                </a14:m>
                <a:r>
                  <a:rPr lang="en-US" dirty="0"/>
                  <a:t>)</a:t>
                </a:r>
              </a:p>
              <a:p>
                <a:pPr marL="36900" indent="0">
                  <a:buNone/>
                </a:pPr>
                <a:endParaRPr lang="en-US" dirty="0"/>
              </a:p>
            </p:txBody>
          </p:sp>
        </mc:Choice>
        <mc:Fallback xmlns="">
          <p:sp>
            <p:nvSpPr>
              <p:cNvPr id="3" name="Content Placeholder 2">
                <a:extLst>
                  <a:ext uri="{FF2B5EF4-FFF2-40B4-BE49-F238E27FC236}">
                    <a16:creationId xmlns:a16="http://schemas.microsoft.com/office/drawing/2014/main" id="{2EB3811D-62A4-47BB-966A-52DE05514BC3}"/>
                  </a:ext>
                </a:extLst>
              </p:cNvPr>
              <p:cNvSpPr>
                <a:spLocks noGrp="1" noRot="1" noChangeAspect="1" noMove="1" noResize="1" noEditPoints="1" noAdjustHandles="1" noChangeArrowheads="1" noChangeShapeType="1" noTextEdit="1"/>
              </p:cNvSpPr>
              <p:nvPr>
                <p:ph idx="1"/>
              </p:nvPr>
            </p:nvSpPr>
            <p:spPr>
              <a:xfrm>
                <a:off x="913795" y="2076450"/>
                <a:ext cx="10353762" cy="371474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5409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F9ED8B1E-30B6-4FCB-8EC0-BB05E88A62B9}"/>
              </a:ext>
            </a:extLst>
          </p:cNvPr>
          <p:cNvSpPr/>
          <p:nvPr/>
        </p:nvSpPr>
        <p:spPr>
          <a:xfrm>
            <a:off x="6790758" y="1990139"/>
            <a:ext cx="4887834" cy="24405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86C891-34E5-44A8-AD4E-3725C7C293A7}"/>
              </a:ext>
            </a:extLst>
          </p:cNvPr>
          <p:cNvSpPr/>
          <p:nvPr/>
        </p:nvSpPr>
        <p:spPr>
          <a:xfrm>
            <a:off x="343759" y="1990139"/>
            <a:ext cx="4887834" cy="24405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3795" y="609600"/>
            <a:ext cx="10353762" cy="1257300"/>
          </a:xfrm>
        </p:spPr>
        <p:txBody>
          <a:bodyPr>
            <a:normAutofit fontScale="90000"/>
          </a:bodyPr>
          <a:lstStyle/>
          <a:p>
            <a:r>
              <a:rPr lang="en-US" dirty="0"/>
              <a:t>Key Assumptions can be Easily Violated</a:t>
            </a:r>
            <a:br>
              <a:rPr lang="en-US" dirty="0"/>
            </a:br>
            <a:r>
              <a:rPr lang="en-US" sz="4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a:t>
            </a:r>
            <a:r>
              <a:rPr kumimoji="0" lang="en-US" sz="4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nvestment</a:t>
            </a:r>
            <a:r>
              <a:rPr kumimoji="0" lang="en-US" sz="4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policies are dynamic and change</a:t>
            </a:r>
            <a:endParaRPr lang="en-US" dirty="0"/>
          </a:p>
        </p:txBody>
      </p:sp>
      <p:cxnSp>
        <p:nvCxnSpPr>
          <p:cNvPr id="38" name="Straight Arrow Connector 37">
            <a:extLst>
              <a:ext uri="{FF2B5EF4-FFF2-40B4-BE49-F238E27FC236}">
                <a16:creationId xmlns:a16="http://schemas.microsoft.com/office/drawing/2014/main" id="{66BEF82B-55E8-48D0-9114-70EE95823BDD}"/>
              </a:ext>
            </a:extLst>
          </p:cNvPr>
          <p:cNvCxnSpPr>
            <a:cxnSpLocks/>
            <a:stCxn id="41" idx="5"/>
            <a:endCxn id="40" idx="1"/>
          </p:cNvCxnSpPr>
          <p:nvPr/>
        </p:nvCxnSpPr>
        <p:spPr>
          <a:xfrm>
            <a:off x="8494838" y="3083094"/>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8251C819-6A8F-4F2A-9672-2A85E0FFCE53}"/>
                  </a:ext>
                </a:extLst>
              </p:cNvPr>
              <p:cNvSpPr/>
              <p:nvPr/>
            </p:nvSpPr>
            <p:spPr>
              <a:xfrm>
                <a:off x="8824013"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0" name="Oval 39">
                <a:extLst>
                  <a:ext uri="{FF2B5EF4-FFF2-40B4-BE49-F238E27FC236}">
                    <a16:creationId xmlns:a16="http://schemas.microsoft.com/office/drawing/2014/main" id="{8251C819-6A8F-4F2A-9672-2A85E0FFCE53}"/>
                  </a:ext>
                </a:extLst>
              </p:cNvPr>
              <p:cNvSpPr>
                <a:spLocks noRot="1" noChangeAspect="1" noMove="1" noResize="1" noEditPoints="1" noAdjustHandles="1" noChangeArrowheads="1" noChangeShapeType="1" noTextEdit="1"/>
              </p:cNvSpPr>
              <p:nvPr/>
            </p:nvSpPr>
            <p:spPr>
              <a:xfrm>
                <a:off x="8824013" y="3655024"/>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0E424D-AE59-4EFA-A7E1-8D79E17D29FD}"/>
                  </a:ext>
                </a:extLst>
              </p:cNvPr>
              <p:cNvSpPr/>
              <p:nvPr/>
            </p:nvSpPr>
            <p:spPr>
              <a:xfrm>
                <a:off x="7862952" y="2461218"/>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1" name="Oval 40">
                <a:extLst>
                  <a:ext uri="{FF2B5EF4-FFF2-40B4-BE49-F238E27FC236}">
                    <a16:creationId xmlns:a16="http://schemas.microsoft.com/office/drawing/2014/main" id="{C90E424D-AE59-4EFA-A7E1-8D79E17D29FD}"/>
                  </a:ext>
                </a:extLst>
              </p:cNvPr>
              <p:cNvSpPr>
                <a:spLocks noRot="1" noChangeAspect="1" noMove="1" noResize="1" noEditPoints="1" noAdjustHandles="1" noChangeArrowheads="1" noChangeShapeType="1" noTextEdit="1"/>
              </p:cNvSpPr>
              <p:nvPr/>
            </p:nvSpPr>
            <p:spPr>
              <a:xfrm>
                <a:off x="7862952" y="2461218"/>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6F0AE565-C7A0-424B-A682-95312485FF12}"/>
              </a:ext>
            </a:extLst>
          </p:cNvPr>
          <p:cNvCxnSpPr>
            <a:cxnSpLocks/>
            <a:stCxn id="48" idx="5"/>
            <a:endCxn id="47" idx="1"/>
          </p:cNvCxnSpPr>
          <p:nvPr/>
        </p:nvCxnSpPr>
        <p:spPr>
          <a:xfrm>
            <a:off x="1197957"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2A805834-2F23-4FB4-BF5B-7206DA2DBDCE}"/>
                  </a:ext>
                </a:extLst>
              </p:cNvPr>
              <p:cNvSpPr/>
              <p:nvPr/>
            </p:nvSpPr>
            <p:spPr>
              <a:xfrm>
                <a:off x="1527132"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7" name="Oval 46">
                <a:extLst>
                  <a:ext uri="{FF2B5EF4-FFF2-40B4-BE49-F238E27FC236}">
                    <a16:creationId xmlns:a16="http://schemas.microsoft.com/office/drawing/2014/main" id="{2A805834-2F23-4FB4-BF5B-7206DA2DBDCE}"/>
                  </a:ext>
                </a:extLst>
              </p:cNvPr>
              <p:cNvSpPr>
                <a:spLocks noRot="1" noChangeAspect="1" noMove="1" noResize="1" noEditPoints="1" noAdjustHandles="1" noChangeArrowheads="1" noChangeShapeType="1" noTextEdit="1"/>
              </p:cNvSpPr>
              <p:nvPr/>
            </p:nvSpPr>
            <p:spPr>
              <a:xfrm>
                <a:off x="1527132" y="360574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E5912358-96B7-4909-9671-A33045286ED5}"/>
                  </a:ext>
                </a:extLst>
              </p:cNvPr>
              <p:cNvSpPr/>
              <p:nvPr/>
            </p:nvSpPr>
            <p:spPr>
              <a:xfrm>
                <a:off x="566071"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8" name="Oval 47">
                <a:extLst>
                  <a:ext uri="{FF2B5EF4-FFF2-40B4-BE49-F238E27FC236}">
                    <a16:creationId xmlns:a16="http://schemas.microsoft.com/office/drawing/2014/main" id="{E5912358-96B7-4909-9671-A33045286ED5}"/>
                  </a:ext>
                </a:extLst>
              </p:cNvPr>
              <p:cNvSpPr>
                <a:spLocks noRot="1" noChangeAspect="1" noMove="1" noResize="1" noEditPoints="1" noAdjustHandles="1" noChangeArrowheads="1" noChangeShapeType="1" noTextEdit="1"/>
              </p:cNvSpPr>
              <p:nvPr/>
            </p:nvSpPr>
            <p:spPr>
              <a:xfrm>
                <a:off x="566071"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3251BFCD-23F9-48C0-B96A-8971BF2B892A}"/>
                  </a:ext>
                </a:extLst>
              </p:cNvPr>
              <p:cNvSpPr/>
              <p:nvPr/>
            </p:nvSpPr>
            <p:spPr>
              <a:xfrm>
                <a:off x="3826598" y="3652851"/>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9" name="Oval 48">
                <a:extLst>
                  <a:ext uri="{FF2B5EF4-FFF2-40B4-BE49-F238E27FC236}">
                    <a16:creationId xmlns:a16="http://schemas.microsoft.com/office/drawing/2014/main" id="{3251BFCD-23F9-48C0-B96A-8971BF2B892A}"/>
                  </a:ext>
                </a:extLst>
              </p:cNvPr>
              <p:cNvSpPr>
                <a:spLocks noRot="1" noChangeAspect="1" noMove="1" noResize="1" noEditPoints="1" noAdjustHandles="1" noChangeArrowheads="1" noChangeShapeType="1" noTextEdit="1"/>
              </p:cNvSpPr>
              <p:nvPr/>
            </p:nvSpPr>
            <p:spPr>
              <a:xfrm>
                <a:off x="3826598" y="3652851"/>
                <a:ext cx="740301" cy="728573"/>
              </a:xfrm>
              <a:prstGeom prst="ellipse">
                <a:avLst/>
              </a:prstGeom>
              <a:blipFill>
                <a:blip r:embed="rId7"/>
                <a:stretch>
                  <a:fillRect/>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09578C8-55AF-401E-8A9E-4B0A24A36D06}"/>
              </a:ext>
            </a:extLst>
          </p:cNvPr>
          <p:cNvCxnSpPr>
            <a:cxnSpLocks/>
            <a:stCxn id="47" idx="6"/>
          </p:cNvCxnSpPr>
          <p:nvPr/>
        </p:nvCxnSpPr>
        <p:spPr>
          <a:xfrm>
            <a:off x="2267433" y="3970027"/>
            <a:ext cx="157229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2E883F9D-8903-433B-AA55-4F1BC5063439}"/>
                  </a:ext>
                </a:extLst>
              </p:cNvPr>
              <p:cNvSpPr/>
              <p:nvPr/>
            </p:nvSpPr>
            <p:spPr>
              <a:xfrm>
                <a:off x="2772095"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1" name="Oval 50">
                <a:extLst>
                  <a:ext uri="{FF2B5EF4-FFF2-40B4-BE49-F238E27FC236}">
                    <a16:creationId xmlns:a16="http://schemas.microsoft.com/office/drawing/2014/main" id="{2E883F9D-8903-433B-AA55-4F1BC5063439}"/>
                  </a:ext>
                </a:extLst>
              </p:cNvPr>
              <p:cNvSpPr>
                <a:spLocks noRot="1" noChangeAspect="1" noMove="1" noResize="1" noEditPoints="1" noAdjustHandles="1" noChangeArrowheads="1" noChangeShapeType="1" noTextEdit="1"/>
              </p:cNvSpPr>
              <p:nvPr/>
            </p:nvSpPr>
            <p:spPr>
              <a:xfrm>
                <a:off x="2772095" y="2411934"/>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CA8E48EB-CF0C-4964-B513-81430EFFA188}"/>
              </a:ext>
            </a:extLst>
          </p:cNvPr>
          <p:cNvCxnSpPr>
            <a:cxnSpLocks/>
            <a:stCxn id="47" idx="7"/>
            <a:endCxn id="51" idx="3"/>
          </p:cNvCxnSpPr>
          <p:nvPr/>
        </p:nvCxnSpPr>
        <p:spPr>
          <a:xfrm flipV="1">
            <a:off x="2159018" y="3033810"/>
            <a:ext cx="721492"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9B155F-229C-4570-B71A-743C2A87C24A}"/>
              </a:ext>
            </a:extLst>
          </p:cNvPr>
          <p:cNvCxnSpPr>
            <a:cxnSpLocks/>
            <a:stCxn id="48" idx="6"/>
            <a:endCxn id="51" idx="2"/>
          </p:cNvCxnSpPr>
          <p:nvPr/>
        </p:nvCxnSpPr>
        <p:spPr>
          <a:xfrm>
            <a:off x="1306372" y="2776221"/>
            <a:ext cx="146572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DE6ED04-B496-4462-A973-6F87EE51412C}"/>
              </a:ext>
            </a:extLst>
          </p:cNvPr>
          <p:cNvCxnSpPr>
            <a:cxnSpLocks/>
            <a:stCxn id="51" idx="5"/>
            <a:endCxn id="49" idx="1"/>
          </p:cNvCxnSpPr>
          <p:nvPr/>
        </p:nvCxnSpPr>
        <p:spPr>
          <a:xfrm>
            <a:off x="3403981" y="3033810"/>
            <a:ext cx="531032" cy="72573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867A17F-C697-4266-9481-BE46849DB2E9}"/>
              </a:ext>
            </a:extLst>
          </p:cNvPr>
          <p:cNvSpPr txBox="1"/>
          <p:nvPr/>
        </p:nvSpPr>
        <p:spPr>
          <a:xfrm>
            <a:off x="448869" y="4760168"/>
            <a:ext cx="6289077" cy="1597360"/>
          </a:xfrm>
          <a:prstGeom prst="rect">
            <a:avLst/>
          </a:prstGeom>
          <a:noFill/>
        </p:spPr>
        <p:txBody>
          <a:bodyPr wrap="square">
            <a:spAutoFit/>
          </a:bodyPr>
          <a:lstStyle/>
          <a:p>
            <a:pPr marL="262800" indent="-270000" defTabSz="457200">
              <a:spcBef>
                <a:spcPct val="20000"/>
              </a:spcBef>
              <a:spcAft>
                <a:spcPts val="600"/>
              </a:spcAft>
              <a:buClr>
                <a:srgbClr val="DADADA"/>
              </a:buClr>
              <a:buSzPct val="70000"/>
              <a:buFont typeface="Wingdings 2" charset="2"/>
              <a:buChar char=""/>
              <a:defRPr/>
            </a:pPr>
            <a:r>
              <a:rPr lang="en-US"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W</a:t>
            </a: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 deployed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older/deprecated investments</a:t>
            </a: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 a potentially long-term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highly auto-correlated</a:t>
            </a: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manner</a:t>
            </a: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Investments are potentially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adaptive</a:t>
            </a:r>
            <a:endPar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policies change</a:t>
            </a:r>
            <a:endParaRPr lang="en-US" dirty="0"/>
          </a:p>
        </p:txBody>
      </p:sp>
      <p:cxnSp>
        <p:nvCxnSpPr>
          <p:cNvPr id="9" name="Straight Connector 8">
            <a:extLst>
              <a:ext uri="{FF2B5EF4-FFF2-40B4-BE49-F238E27FC236}">
                <a16:creationId xmlns:a16="http://schemas.microsoft.com/office/drawing/2014/main" id="{B852062B-1169-4248-8937-913D4D960E86}"/>
              </a:ext>
            </a:extLst>
          </p:cNvPr>
          <p:cNvCxnSpPr>
            <a:cxnSpLocks/>
          </p:cNvCxnSpPr>
          <p:nvPr/>
        </p:nvCxnSpPr>
        <p:spPr>
          <a:xfrm>
            <a:off x="6476427"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C150E377-44CF-4CDA-90DA-4050B7FFFB2A}"/>
                  </a:ext>
                </a:extLst>
              </p:cNvPr>
              <p:cNvSpPr/>
              <p:nvPr/>
            </p:nvSpPr>
            <p:spPr>
              <a:xfrm>
                <a:off x="10795209" y="3702135"/>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3" name="Oval 2">
                <a:extLst>
                  <a:ext uri="{FF2B5EF4-FFF2-40B4-BE49-F238E27FC236}">
                    <a16:creationId xmlns:a16="http://schemas.microsoft.com/office/drawing/2014/main" id="{C150E377-44CF-4CDA-90DA-4050B7FFFB2A}"/>
                  </a:ext>
                </a:extLst>
              </p:cNvPr>
              <p:cNvSpPr>
                <a:spLocks noRot="1" noChangeAspect="1" noMove="1" noResize="1" noEditPoints="1" noAdjustHandles="1" noChangeArrowheads="1" noChangeShapeType="1" noTextEdit="1"/>
              </p:cNvSpPr>
              <p:nvPr/>
            </p:nvSpPr>
            <p:spPr>
              <a:xfrm>
                <a:off x="10795209" y="3702135"/>
                <a:ext cx="740301" cy="728573"/>
              </a:xfrm>
              <a:prstGeom prst="ellipse">
                <a:avLst/>
              </a:prstGeom>
              <a:blipFill>
                <a:blip r:embed="rId9"/>
                <a:stretch>
                  <a:fillRect/>
                </a:stretch>
              </a:blipFill>
              <a:ln>
                <a:solidFill>
                  <a:schemeClr val="tx1">
                    <a:lumMod val="75000"/>
                  </a:schemeClr>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5A8DF5A-E9E3-4CC7-ACE4-974616106467}"/>
              </a:ext>
            </a:extLst>
          </p:cNvPr>
          <p:cNvCxnSpPr>
            <a:cxnSpLocks/>
          </p:cNvCxnSpPr>
          <p:nvPr/>
        </p:nvCxnSpPr>
        <p:spPr>
          <a:xfrm>
            <a:off x="9581904" y="4017137"/>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043D92-9D4B-4E07-A4D9-43CD7C36A309}"/>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6" name="TextBox 5">
            <a:extLst>
              <a:ext uri="{FF2B5EF4-FFF2-40B4-BE49-F238E27FC236}">
                <a16:creationId xmlns:a16="http://schemas.microsoft.com/office/drawing/2014/main" id="{4A1DA95E-3C03-4D1C-BD33-8D63BE1716B2}"/>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1299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AA79E1F-534A-9744-0258-EBC611D247A9}"/>
              </a:ext>
            </a:extLst>
          </p:cNvPr>
          <p:cNvGraphicFramePr/>
          <p:nvPr>
            <p:extLst>
              <p:ext uri="{D42A27DB-BD31-4B8C-83A1-F6EECF244321}">
                <p14:modId xmlns:p14="http://schemas.microsoft.com/office/powerpoint/2010/main" val="3291764803"/>
              </p:ext>
            </p:extLst>
          </p:nvPr>
        </p:nvGraphicFramePr>
        <p:xfrm>
          <a:off x="1749465"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C117A608-8551-0F0E-D4B7-88381AFDDCEF}"/>
              </a:ext>
            </a:extLst>
          </p:cNvPr>
          <p:cNvSpPr/>
          <p:nvPr/>
        </p:nvSpPr>
        <p:spPr>
          <a:xfrm>
            <a:off x="1656725" y="611404"/>
            <a:ext cx="8442924" cy="1455465"/>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FA505B-1246-799C-9CC9-699B01A16761}"/>
              </a:ext>
            </a:extLst>
          </p:cNvPr>
          <p:cNvSpPr txBox="1"/>
          <p:nvPr/>
        </p:nvSpPr>
        <p:spPr>
          <a:xfrm>
            <a:off x="1598941" y="152875"/>
            <a:ext cx="3875637" cy="369332"/>
          </a:xfrm>
          <a:prstGeom prst="rect">
            <a:avLst/>
          </a:prstGeom>
          <a:noFill/>
        </p:spPr>
        <p:txBody>
          <a:bodyPr wrap="square">
            <a:spAutoFit/>
          </a:bodyPr>
          <a:lstStyle/>
          <a:p>
            <a:pPr lvl="0"/>
            <a:r>
              <a:rPr lang="en-US" dirty="0"/>
              <a:t>Causal Identification</a:t>
            </a:r>
            <a:endParaRPr lang="en-US" sz="1800" dirty="0"/>
          </a:p>
        </p:txBody>
      </p:sp>
      <p:sp>
        <p:nvSpPr>
          <p:cNvPr id="15" name="TextBox 14">
            <a:extLst>
              <a:ext uri="{FF2B5EF4-FFF2-40B4-BE49-F238E27FC236}">
                <a16:creationId xmlns:a16="http://schemas.microsoft.com/office/drawing/2014/main" id="{B5A4F416-DC48-6BA3-2C72-05EA95264DE8}"/>
              </a:ext>
            </a:extLst>
          </p:cNvPr>
          <p:cNvSpPr txBox="1"/>
          <p:nvPr/>
        </p:nvSpPr>
        <p:spPr>
          <a:xfrm>
            <a:off x="10163370" y="2828834"/>
            <a:ext cx="1699585" cy="1200329"/>
          </a:xfrm>
          <a:prstGeom prst="rect">
            <a:avLst/>
          </a:prstGeom>
          <a:noFill/>
        </p:spPr>
        <p:txBody>
          <a:bodyPr wrap="square">
            <a:spAutoFit/>
          </a:bodyPr>
          <a:lstStyle/>
          <a:p>
            <a:pPr lvl="0"/>
            <a:r>
              <a:rPr lang="en-US" dirty="0"/>
              <a:t>Estimation and Inference on Causal Parameters</a:t>
            </a:r>
            <a:endParaRPr lang="en-US" sz="1800" dirty="0"/>
          </a:p>
        </p:txBody>
      </p:sp>
      <p:sp>
        <p:nvSpPr>
          <p:cNvPr id="16" name="TextBox 15">
            <a:extLst>
              <a:ext uri="{FF2B5EF4-FFF2-40B4-BE49-F238E27FC236}">
                <a16:creationId xmlns:a16="http://schemas.microsoft.com/office/drawing/2014/main" id="{6ACC7B35-DE2C-1EF0-AA23-1F8D858A56C2}"/>
              </a:ext>
            </a:extLst>
          </p:cNvPr>
          <p:cNvSpPr txBox="1"/>
          <p:nvPr/>
        </p:nvSpPr>
        <p:spPr>
          <a:xfrm>
            <a:off x="-92521" y="4855343"/>
            <a:ext cx="1619802" cy="1200329"/>
          </a:xfrm>
          <a:prstGeom prst="rect">
            <a:avLst/>
          </a:prstGeom>
          <a:noFill/>
        </p:spPr>
        <p:txBody>
          <a:bodyPr wrap="square">
            <a:spAutoFit/>
          </a:bodyPr>
          <a:lstStyle/>
          <a:p>
            <a:pPr lvl="0" algn="r"/>
            <a:r>
              <a:rPr lang="en-US" dirty="0"/>
              <a:t>Estimation and Inference on Causal Functions</a:t>
            </a:r>
            <a:endParaRPr lang="en-US" sz="1800" dirty="0"/>
          </a:p>
        </p:txBody>
      </p:sp>
      <p:sp>
        <p:nvSpPr>
          <p:cNvPr id="18" name="Rectangle: Rounded Corners 17">
            <a:extLst>
              <a:ext uri="{FF2B5EF4-FFF2-40B4-BE49-F238E27FC236}">
                <a16:creationId xmlns:a16="http://schemas.microsoft.com/office/drawing/2014/main" id="{E845016A-EA00-FC24-ECDB-6A59C1901FD7}"/>
              </a:ext>
            </a:extLst>
          </p:cNvPr>
          <p:cNvSpPr/>
          <p:nvPr/>
        </p:nvSpPr>
        <p:spPr>
          <a:xfrm rot="10800000">
            <a:off x="1688722" y="4715536"/>
            <a:ext cx="8374219" cy="1655769"/>
          </a:xfrm>
          <a:prstGeom prst="roundRect">
            <a:avLst/>
          </a:prstGeom>
          <a:noFill/>
          <a:ln w="57150">
            <a:solidFill>
              <a:srgbClr val="ED4F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2D91B75-96B7-D803-7083-4D4B08D219C5}"/>
              </a:ext>
            </a:extLst>
          </p:cNvPr>
          <p:cNvSpPr/>
          <p:nvPr/>
        </p:nvSpPr>
        <p:spPr>
          <a:xfrm rot="10800000">
            <a:off x="1688724" y="2668781"/>
            <a:ext cx="8374220" cy="1499027"/>
          </a:xfrm>
          <a:prstGeom prst="roundRect">
            <a:avLst/>
          </a:prstGeom>
          <a:noFill/>
          <a:ln w="57150">
            <a:solidFill>
              <a:srgbClr val="92C9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62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9119" y="649074"/>
            <a:ext cx="10353762" cy="1257300"/>
          </a:xfrm>
        </p:spPr>
        <p:txBody>
          <a:bodyPr>
            <a:normAutofit/>
          </a:bodyPr>
          <a:lstStyle/>
          <a:p>
            <a:r>
              <a:rPr lang="en-US" dirty="0"/>
              <a:t>Beyond Two Periods</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9090730"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9419905"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9419905" y="3605740"/>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8458844"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8458844" y="2411934"/>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7AB4FE-25E4-419E-88E5-69E8242D5DA1}"/>
              </a:ext>
            </a:extLst>
          </p:cNvPr>
          <p:cNvCxnSpPr>
            <a:cxnSpLocks/>
            <a:stCxn id="31" idx="5"/>
            <a:endCxn id="30" idx="1"/>
          </p:cNvCxnSpPr>
          <p:nvPr/>
        </p:nvCxnSpPr>
        <p:spPr>
          <a:xfrm>
            <a:off x="803189" y="3033810"/>
            <a:ext cx="21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CB16EF92-CABB-4B78-B572-3CB0A13D76FB}"/>
                  </a:ext>
                </a:extLst>
              </p:cNvPr>
              <p:cNvSpPr/>
              <p:nvPr/>
            </p:nvSpPr>
            <p:spPr>
              <a:xfrm>
                <a:off x="912364"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0" name="Oval 29">
                <a:extLst>
                  <a:ext uri="{FF2B5EF4-FFF2-40B4-BE49-F238E27FC236}">
                    <a16:creationId xmlns:a16="http://schemas.microsoft.com/office/drawing/2014/main" id="{CB16EF92-CABB-4B78-B572-3CB0A13D76FB}"/>
                  </a:ext>
                </a:extLst>
              </p:cNvPr>
              <p:cNvSpPr>
                <a:spLocks noRot="1" noChangeAspect="1" noMove="1" noResize="1" noEditPoints="1" noAdjustHandles="1" noChangeArrowheads="1" noChangeShapeType="1" noTextEdit="1"/>
              </p:cNvSpPr>
              <p:nvPr/>
            </p:nvSpPr>
            <p:spPr>
              <a:xfrm>
                <a:off x="912364" y="3605740"/>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23AC07E-41D9-4CEE-9D51-02E1293FE02B}"/>
                  </a:ext>
                </a:extLst>
              </p:cNvPr>
              <p:cNvSpPr/>
              <p:nvPr/>
            </p:nvSpPr>
            <p:spPr>
              <a:xfrm>
                <a:off x="171303"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D23AC07E-41D9-4CEE-9D51-02E1293FE02B}"/>
                  </a:ext>
                </a:extLst>
              </p:cNvPr>
              <p:cNvSpPr>
                <a:spLocks noRot="1" noChangeAspect="1" noMove="1" noResize="1" noEditPoints="1" noAdjustHandles="1" noChangeArrowheads="1" noChangeShapeType="1" noTextEdit="1"/>
              </p:cNvSpPr>
              <p:nvPr/>
            </p:nvSpPr>
            <p:spPr>
              <a:xfrm>
                <a:off x="171303"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5760533-72AD-48C3-94CF-85788E86EFF2}"/>
                  </a:ext>
                </a:extLst>
              </p:cNvPr>
              <p:cNvSpPr/>
              <p:nvPr/>
            </p:nvSpPr>
            <p:spPr>
              <a:xfrm>
                <a:off x="4083888" y="3599247"/>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2" name="Oval 31">
                <a:extLst>
                  <a:ext uri="{FF2B5EF4-FFF2-40B4-BE49-F238E27FC236}">
                    <a16:creationId xmlns:a16="http://schemas.microsoft.com/office/drawing/2014/main" id="{85760533-72AD-48C3-94CF-85788E86EFF2}"/>
                  </a:ext>
                </a:extLst>
              </p:cNvPr>
              <p:cNvSpPr>
                <a:spLocks noRot="1" noChangeAspect="1" noMove="1" noResize="1" noEditPoints="1" noAdjustHandles="1" noChangeArrowheads="1" noChangeShapeType="1" noTextEdit="1"/>
              </p:cNvSpPr>
              <p:nvPr/>
            </p:nvSpPr>
            <p:spPr>
              <a:xfrm>
                <a:off x="4083888" y="3599247"/>
                <a:ext cx="740301" cy="728573"/>
              </a:xfrm>
              <a:prstGeom prst="ellipse">
                <a:avLst/>
              </a:prstGeom>
              <a:blipFill>
                <a:blip r:embed="rId7"/>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76DD12-7CEE-46C6-82A6-656DF3A99C60}"/>
              </a:ext>
            </a:extLst>
          </p:cNvPr>
          <p:cNvCxnSpPr>
            <a:cxnSpLocks/>
            <a:stCxn id="30" idx="6"/>
            <a:endCxn id="34" idx="2"/>
          </p:cNvCxnSpPr>
          <p:nvPr/>
        </p:nvCxnSpPr>
        <p:spPr>
          <a:xfrm flipV="1">
            <a:off x="1652665" y="3967852"/>
            <a:ext cx="1038714" cy="21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875F3881-13D3-4392-9D67-CD515FDFB80E}"/>
                  </a:ext>
                </a:extLst>
              </p:cNvPr>
              <p:cNvSpPr/>
              <p:nvPr/>
            </p:nvSpPr>
            <p:spPr>
              <a:xfrm>
                <a:off x="1814033" y="24121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9" name="Oval 38">
                <a:extLst>
                  <a:ext uri="{FF2B5EF4-FFF2-40B4-BE49-F238E27FC236}">
                    <a16:creationId xmlns:a16="http://schemas.microsoft.com/office/drawing/2014/main" id="{875F3881-13D3-4392-9D67-CD515FDFB80E}"/>
                  </a:ext>
                </a:extLst>
              </p:cNvPr>
              <p:cNvSpPr>
                <a:spLocks noRot="1" noChangeAspect="1" noMove="1" noResize="1" noEditPoints="1" noAdjustHandles="1" noChangeArrowheads="1" noChangeShapeType="1" noTextEdit="1"/>
              </p:cNvSpPr>
              <p:nvPr/>
            </p:nvSpPr>
            <p:spPr>
              <a:xfrm>
                <a:off x="1814033" y="2412134"/>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504F83B-2AA0-46E4-8F78-27A350540970}"/>
              </a:ext>
            </a:extLst>
          </p:cNvPr>
          <p:cNvCxnSpPr>
            <a:cxnSpLocks/>
            <a:stCxn id="30" idx="7"/>
            <a:endCxn id="39" idx="3"/>
          </p:cNvCxnSpPr>
          <p:nvPr/>
        </p:nvCxnSpPr>
        <p:spPr>
          <a:xfrm flipV="1">
            <a:off x="1544250" y="3034010"/>
            <a:ext cx="378198" cy="6784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ABA408-0F5C-4AD8-AD0A-FDFFF4DBE4FB}"/>
              </a:ext>
            </a:extLst>
          </p:cNvPr>
          <p:cNvCxnSpPr>
            <a:cxnSpLocks/>
            <a:stCxn id="31" idx="6"/>
            <a:endCxn id="39" idx="2"/>
          </p:cNvCxnSpPr>
          <p:nvPr/>
        </p:nvCxnSpPr>
        <p:spPr>
          <a:xfrm>
            <a:off x="911604" y="2776221"/>
            <a:ext cx="902429" cy="2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B8DE17-2A3B-4B96-AC6E-0E5C1FA92208}"/>
              </a:ext>
            </a:extLst>
          </p:cNvPr>
          <p:cNvCxnSpPr>
            <a:cxnSpLocks/>
            <a:stCxn id="39" idx="5"/>
            <a:endCxn id="34" idx="1"/>
          </p:cNvCxnSpPr>
          <p:nvPr/>
        </p:nvCxnSpPr>
        <p:spPr>
          <a:xfrm>
            <a:off x="2445919" y="3034010"/>
            <a:ext cx="353875" cy="6762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1A345030-2A15-4A53-9B14-BC8B9FC0C25F}"/>
                  </a:ext>
                </a:extLst>
              </p:cNvPr>
              <p:cNvSpPr/>
              <p:nvPr/>
            </p:nvSpPr>
            <p:spPr>
              <a:xfrm>
                <a:off x="7479148" y="3603567"/>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2" name="Oval 51">
                <a:extLst>
                  <a:ext uri="{FF2B5EF4-FFF2-40B4-BE49-F238E27FC236}">
                    <a16:creationId xmlns:a16="http://schemas.microsoft.com/office/drawing/2014/main" id="{1A345030-2A15-4A53-9B14-BC8B9FC0C25F}"/>
                  </a:ext>
                </a:extLst>
              </p:cNvPr>
              <p:cNvSpPr>
                <a:spLocks noRot="1" noChangeAspect="1" noMove="1" noResize="1" noEditPoints="1" noAdjustHandles="1" noChangeArrowheads="1" noChangeShapeType="1" noTextEdit="1"/>
              </p:cNvSpPr>
              <p:nvPr/>
            </p:nvSpPr>
            <p:spPr>
              <a:xfrm>
                <a:off x="7479148" y="3603567"/>
                <a:ext cx="740301" cy="728573"/>
              </a:xfrm>
              <a:prstGeom prst="ellipse">
                <a:avLst/>
              </a:prstGeom>
              <a:blipFill>
                <a:blip r:embed="rId9"/>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AF8ABD0C-BB1F-47B4-845B-9A40C45C1213}"/>
              </a:ext>
            </a:extLst>
          </p:cNvPr>
          <p:cNvCxnSpPr>
            <a:cxnSpLocks/>
            <a:stCxn id="52" idx="6"/>
            <a:endCxn id="72" idx="2"/>
          </p:cNvCxnSpPr>
          <p:nvPr/>
        </p:nvCxnSpPr>
        <p:spPr>
          <a:xfrm>
            <a:off x="8219449" y="3967854"/>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1818D1-EAA4-4A0B-9B53-677CC71F2200}"/>
              </a:ext>
            </a:extLst>
          </p:cNvPr>
          <p:cNvCxnSpPr>
            <a:cxnSpLocks/>
            <a:stCxn id="52" idx="7"/>
            <a:endCxn id="74" idx="3"/>
          </p:cNvCxnSpPr>
          <p:nvPr/>
        </p:nvCxnSpPr>
        <p:spPr>
          <a:xfrm flipV="1">
            <a:off x="8111034" y="3033810"/>
            <a:ext cx="456225" cy="6764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42A14C-02E8-4C1C-98B2-71DEF1D4EC94}"/>
              </a:ext>
            </a:extLst>
          </p:cNvPr>
          <p:cNvCxnSpPr>
            <a:cxnSpLocks/>
          </p:cNvCxnSpPr>
          <p:nvPr/>
        </p:nvCxnSpPr>
        <p:spPr>
          <a:xfrm>
            <a:off x="7299200"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0CB6624-EB21-4DBF-8BF6-64A2A9E8FF0E}"/>
                  </a:ext>
                </a:extLst>
              </p:cNvPr>
              <p:cNvSpPr/>
              <p:nvPr/>
            </p:nvSpPr>
            <p:spPr>
              <a:xfrm>
                <a:off x="2691379" y="3603565"/>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4" name="Oval 33">
                <a:extLst>
                  <a:ext uri="{FF2B5EF4-FFF2-40B4-BE49-F238E27FC236}">
                    <a16:creationId xmlns:a16="http://schemas.microsoft.com/office/drawing/2014/main" id="{40CB6624-EB21-4DBF-8BF6-64A2A9E8FF0E}"/>
                  </a:ext>
                </a:extLst>
              </p:cNvPr>
              <p:cNvSpPr>
                <a:spLocks noRot="1" noChangeAspect="1" noMove="1" noResize="1" noEditPoints="1" noAdjustHandles="1" noChangeArrowheads="1" noChangeShapeType="1" noTextEdit="1"/>
              </p:cNvSpPr>
              <p:nvPr/>
            </p:nvSpPr>
            <p:spPr>
              <a:xfrm>
                <a:off x="2691379" y="3603565"/>
                <a:ext cx="740301" cy="728573"/>
              </a:xfrm>
              <a:prstGeom prst="ellipse">
                <a:avLst/>
              </a:prstGeom>
              <a:blipFill>
                <a:blip r:embed="rId10"/>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111644ED-10BA-471B-8CEA-1B69451DD1C3}"/>
              </a:ext>
            </a:extLst>
          </p:cNvPr>
          <p:cNvCxnSpPr>
            <a:cxnSpLocks/>
            <a:stCxn id="34" idx="7"/>
            <a:endCxn id="48" idx="3"/>
          </p:cNvCxnSpPr>
          <p:nvPr/>
        </p:nvCxnSpPr>
        <p:spPr>
          <a:xfrm flipV="1">
            <a:off x="3323265" y="3029693"/>
            <a:ext cx="339174" cy="680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2955B465-0048-4F8A-B1EA-8C9C94A42774}"/>
                  </a:ext>
                </a:extLst>
              </p:cNvPr>
              <p:cNvSpPr/>
              <p:nvPr/>
            </p:nvSpPr>
            <p:spPr>
              <a:xfrm>
                <a:off x="3554024" y="2407817"/>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𝟑</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8" name="Oval 47">
                <a:extLst>
                  <a:ext uri="{FF2B5EF4-FFF2-40B4-BE49-F238E27FC236}">
                    <a16:creationId xmlns:a16="http://schemas.microsoft.com/office/drawing/2014/main" id="{2955B465-0048-4F8A-B1EA-8C9C94A42774}"/>
                  </a:ext>
                </a:extLst>
              </p:cNvPr>
              <p:cNvSpPr>
                <a:spLocks noRot="1" noChangeAspect="1" noMove="1" noResize="1" noEditPoints="1" noAdjustHandles="1" noChangeArrowheads="1" noChangeShapeType="1" noTextEdit="1"/>
              </p:cNvSpPr>
              <p:nvPr/>
            </p:nvSpPr>
            <p:spPr>
              <a:xfrm>
                <a:off x="3554024" y="2407817"/>
                <a:ext cx="740301" cy="728573"/>
              </a:xfrm>
              <a:prstGeom prst="ellipse">
                <a:avLst/>
              </a:prstGeom>
              <a:blipFill>
                <a:blip r:embed="rId13"/>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BDDF8E7C-8CC8-4E7C-A7CD-273A7B4060FF}"/>
              </a:ext>
            </a:extLst>
          </p:cNvPr>
          <p:cNvCxnSpPr>
            <a:cxnSpLocks/>
            <a:stCxn id="39" idx="6"/>
            <a:endCxn id="48" idx="2"/>
          </p:cNvCxnSpPr>
          <p:nvPr/>
        </p:nvCxnSpPr>
        <p:spPr>
          <a:xfrm flipV="1">
            <a:off x="2554334" y="2772104"/>
            <a:ext cx="999690" cy="43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516BA09-7FF0-4DBF-9EC2-9E0D9C0A092B}"/>
              </a:ext>
            </a:extLst>
          </p:cNvPr>
          <p:cNvCxnSpPr>
            <a:cxnSpLocks/>
            <a:endCxn id="32" idx="2"/>
          </p:cNvCxnSpPr>
          <p:nvPr/>
        </p:nvCxnSpPr>
        <p:spPr>
          <a:xfrm flipV="1">
            <a:off x="3442410" y="3963534"/>
            <a:ext cx="641478" cy="1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6F53B15-D532-44BE-8F3C-0A2DD8CE0A9F}"/>
              </a:ext>
            </a:extLst>
          </p:cNvPr>
          <p:cNvCxnSpPr>
            <a:cxnSpLocks/>
            <a:endCxn id="32" idx="0"/>
          </p:cNvCxnSpPr>
          <p:nvPr/>
        </p:nvCxnSpPr>
        <p:spPr>
          <a:xfrm>
            <a:off x="4112883" y="3025374"/>
            <a:ext cx="341156" cy="5738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97E359AF-CBC0-4B25-BBD7-67F4FC2927D7}"/>
                  </a:ext>
                </a:extLst>
              </p:cNvPr>
              <p:cNvSpPr/>
              <p:nvPr/>
            </p:nvSpPr>
            <p:spPr>
              <a:xfrm>
                <a:off x="11391733" y="3652851"/>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3" name="Oval 2">
                <a:extLst>
                  <a:ext uri="{FF2B5EF4-FFF2-40B4-BE49-F238E27FC236}">
                    <a16:creationId xmlns:a16="http://schemas.microsoft.com/office/drawing/2014/main" id="{97E359AF-CBC0-4B25-BBD7-67F4FC2927D7}"/>
                  </a:ext>
                </a:extLst>
              </p:cNvPr>
              <p:cNvSpPr>
                <a:spLocks noRot="1" noChangeAspect="1" noMove="1" noResize="1" noEditPoints="1" noAdjustHandles="1" noChangeArrowheads="1" noChangeShapeType="1" noTextEdit="1"/>
              </p:cNvSpPr>
              <p:nvPr/>
            </p:nvSpPr>
            <p:spPr>
              <a:xfrm>
                <a:off x="11391733" y="3652851"/>
                <a:ext cx="740301" cy="728573"/>
              </a:xfrm>
              <a:prstGeom prst="ellipse">
                <a:avLst/>
              </a:prstGeom>
              <a:blipFill>
                <a:blip r:embed="rId17"/>
                <a:stretch>
                  <a:fillRect/>
                </a:stretch>
              </a:blipFill>
              <a:ln>
                <a:solidFill>
                  <a:schemeClr val="tx1">
                    <a:lumMod val="75000"/>
                  </a:schemeClr>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21F16C4C-2C47-4206-9B93-71ADD2F5468B}"/>
              </a:ext>
            </a:extLst>
          </p:cNvPr>
          <p:cNvCxnSpPr>
            <a:cxnSpLocks/>
          </p:cNvCxnSpPr>
          <p:nvPr/>
        </p:nvCxnSpPr>
        <p:spPr>
          <a:xfrm>
            <a:off x="10178428" y="3967853"/>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6D21D47-F8F3-460F-A08D-5F3E11A1458D}"/>
              </a:ext>
            </a:extLst>
          </p:cNvPr>
          <p:cNvSpPr txBox="1"/>
          <p:nvPr/>
        </p:nvSpPr>
        <p:spPr>
          <a:xfrm>
            <a:off x="1020778" y="4833581"/>
            <a:ext cx="10584535" cy="1292662"/>
          </a:xfrm>
          <a:prstGeom prst="rect">
            <a:avLst/>
          </a:prstGeom>
          <a:noFill/>
        </p:spPr>
        <p:txBody>
          <a:bodyPr wrap="square">
            <a:spAutoFit/>
          </a:body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Treatments are offered in an adaptive manner, in response to previous period surrogate/state</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The surrogate – treatment feedback precludes viewing this as a one-shot treatment problem</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Setting is known as the </a:t>
            </a:r>
            <a:r>
              <a:rPr kumimoji="0" lang="en-US" sz="20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dynamic treatment regime [Robins’94,’04, Chakraborty-Murphy’14]</a:t>
            </a:r>
            <a:endParaRPr kumimoji="0" lang="en-US" sz="2000"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p:sp>
        <p:nvSpPr>
          <p:cNvPr id="60" name="TextBox 59">
            <a:extLst>
              <a:ext uri="{FF2B5EF4-FFF2-40B4-BE49-F238E27FC236}">
                <a16:creationId xmlns:a16="http://schemas.microsoft.com/office/drawing/2014/main" id="{EBF25A30-3D04-4242-8DA8-CCB54CCC4477}"/>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62" name="TextBox 61">
            <a:extLst>
              <a:ext uri="{FF2B5EF4-FFF2-40B4-BE49-F238E27FC236}">
                <a16:creationId xmlns:a16="http://schemas.microsoft.com/office/drawing/2014/main" id="{D0B16027-5B31-43A2-BC42-3747085FFB96}"/>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39717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9119" y="649074"/>
            <a:ext cx="10353762" cy="1257300"/>
          </a:xfrm>
        </p:spPr>
        <p:txBody>
          <a:bodyPr>
            <a:normAutofit/>
          </a:bodyPr>
          <a:lstStyle/>
          <a:p>
            <a:r>
              <a:rPr lang="en-US" dirty="0"/>
              <a:t>General Setting</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9090730"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9419905"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9419905" y="3605740"/>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8458844"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8458844" y="2411934"/>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7AB4FE-25E4-419E-88E5-69E8242D5DA1}"/>
              </a:ext>
            </a:extLst>
          </p:cNvPr>
          <p:cNvCxnSpPr>
            <a:cxnSpLocks/>
            <a:stCxn id="31" idx="5"/>
            <a:endCxn id="30" idx="1"/>
          </p:cNvCxnSpPr>
          <p:nvPr/>
        </p:nvCxnSpPr>
        <p:spPr>
          <a:xfrm>
            <a:off x="803189" y="3033810"/>
            <a:ext cx="21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CB16EF92-CABB-4B78-B572-3CB0A13D76FB}"/>
                  </a:ext>
                </a:extLst>
              </p:cNvPr>
              <p:cNvSpPr/>
              <p:nvPr/>
            </p:nvSpPr>
            <p:spPr>
              <a:xfrm>
                <a:off x="912364"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0" name="Oval 29">
                <a:extLst>
                  <a:ext uri="{FF2B5EF4-FFF2-40B4-BE49-F238E27FC236}">
                    <a16:creationId xmlns:a16="http://schemas.microsoft.com/office/drawing/2014/main" id="{CB16EF92-CABB-4B78-B572-3CB0A13D76FB}"/>
                  </a:ext>
                </a:extLst>
              </p:cNvPr>
              <p:cNvSpPr>
                <a:spLocks noRot="1" noChangeAspect="1" noMove="1" noResize="1" noEditPoints="1" noAdjustHandles="1" noChangeArrowheads="1" noChangeShapeType="1" noTextEdit="1"/>
              </p:cNvSpPr>
              <p:nvPr/>
            </p:nvSpPr>
            <p:spPr>
              <a:xfrm>
                <a:off x="912364" y="3605740"/>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23AC07E-41D9-4CEE-9D51-02E1293FE02B}"/>
                  </a:ext>
                </a:extLst>
              </p:cNvPr>
              <p:cNvSpPr/>
              <p:nvPr/>
            </p:nvSpPr>
            <p:spPr>
              <a:xfrm>
                <a:off x="171303"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D23AC07E-41D9-4CEE-9D51-02E1293FE02B}"/>
                  </a:ext>
                </a:extLst>
              </p:cNvPr>
              <p:cNvSpPr>
                <a:spLocks noRot="1" noChangeAspect="1" noMove="1" noResize="1" noEditPoints="1" noAdjustHandles="1" noChangeArrowheads="1" noChangeShapeType="1" noTextEdit="1"/>
              </p:cNvSpPr>
              <p:nvPr/>
            </p:nvSpPr>
            <p:spPr>
              <a:xfrm>
                <a:off x="171303"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5760533-72AD-48C3-94CF-85788E86EFF2}"/>
                  </a:ext>
                </a:extLst>
              </p:cNvPr>
              <p:cNvSpPr/>
              <p:nvPr/>
            </p:nvSpPr>
            <p:spPr>
              <a:xfrm>
                <a:off x="6201038" y="3603566"/>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𝒀</m:t>
                          </m:r>
                        </m:e>
                        <m:sup>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𝟎</m:t>
                                  </m:r>
                                </m:e>
                                <m:sub>
                                  <m:r>
                                    <a:rPr lang="en-US" b="1" i="1" dirty="0" smtClean="0">
                                      <a:latin typeface="Cambria Math" panose="02040503050406030204" pitchFamily="18" charset="0"/>
                                    </a:rPr>
                                    <m:t>≥</m:t>
                                  </m:r>
                                  <m:r>
                                    <a:rPr lang="en-US" b="1" i="1" dirty="0" smtClean="0">
                                      <a:latin typeface="Cambria Math" panose="02040503050406030204" pitchFamily="18" charset="0"/>
                                    </a:rPr>
                                    <m:t>𝟐</m:t>
                                  </m:r>
                                </m:sub>
                              </m:sSub>
                            </m:e>
                          </m:d>
                        </m:sup>
                      </m:s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2" name="Oval 31">
                <a:extLst>
                  <a:ext uri="{FF2B5EF4-FFF2-40B4-BE49-F238E27FC236}">
                    <a16:creationId xmlns:a16="http://schemas.microsoft.com/office/drawing/2014/main" id="{85760533-72AD-48C3-94CF-85788E86EFF2}"/>
                  </a:ext>
                </a:extLst>
              </p:cNvPr>
              <p:cNvSpPr>
                <a:spLocks noRot="1" noChangeAspect="1" noMove="1" noResize="1" noEditPoints="1" noAdjustHandles="1" noChangeArrowheads="1" noChangeShapeType="1" noTextEdit="1"/>
              </p:cNvSpPr>
              <p:nvPr/>
            </p:nvSpPr>
            <p:spPr>
              <a:xfrm>
                <a:off x="6201038" y="3603566"/>
                <a:ext cx="740301" cy="728573"/>
              </a:xfrm>
              <a:prstGeom prst="ellipse">
                <a:avLst/>
              </a:prstGeom>
              <a:blipFill>
                <a:blip r:embed="rId7"/>
                <a:stretch>
                  <a:fillRect l="-240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76DD12-7CEE-46C6-82A6-656DF3A99C60}"/>
              </a:ext>
            </a:extLst>
          </p:cNvPr>
          <p:cNvCxnSpPr>
            <a:cxnSpLocks/>
            <a:stCxn id="30" idx="6"/>
            <a:endCxn id="34" idx="2"/>
          </p:cNvCxnSpPr>
          <p:nvPr/>
        </p:nvCxnSpPr>
        <p:spPr>
          <a:xfrm flipV="1">
            <a:off x="1652665" y="3967852"/>
            <a:ext cx="1038714" cy="21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04F83B-2AA0-46E4-8F78-27A350540970}"/>
              </a:ext>
            </a:extLst>
          </p:cNvPr>
          <p:cNvCxnSpPr>
            <a:cxnSpLocks/>
            <a:stCxn id="30" idx="7"/>
          </p:cNvCxnSpPr>
          <p:nvPr/>
        </p:nvCxnSpPr>
        <p:spPr>
          <a:xfrm flipV="1">
            <a:off x="1544250" y="3034010"/>
            <a:ext cx="378198" cy="6784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ABA408-0F5C-4AD8-AD0A-FDFFF4DBE4FB}"/>
              </a:ext>
            </a:extLst>
          </p:cNvPr>
          <p:cNvCxnSpPr>
            <a:cxnSpLocks/>
            <a:stCxn id="31" idx="6"/>
          </p:cNvCxnSpPr>
          <p:nvPr/>
        </p:nvCxnSpPr>
        <p:spPr>
          <a:xfrm>
            <a:off x="911604" y="2776221"/>
            <a:ext cx="902429" cy="2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B8DE17-2A3B-4B96-AC6E-0E5C1FA92208}"/>
              </a:ext>
            </a:extLst>
          </p:cNvPr>
          <p:cNvCxnSpPr>
            <a:cxnSpLocks/>
            <a:endCxn id="34" idx="1"/>
          </p:cNvCxnSpPr>
          <p:nvPr/>
        </p:nvCxnSpPr>
        <p:spPr>
          <a:xfrm>
            <a:off x="2445919" y="3034010"/>
            <a:ext cx="353875" cy="6762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1A345030-2A15-4A53-9B14-BC8B9FC0C25F}"/>
                  </a:ext>
                </a:extLst>
              </p:cNvPr>
              <p:cNvSpPr/>
              <p:nvPr/>
            </p:nvSpPr>
            <p:spPr>
              <a:xfrm>
                <a:off x="7479148" y="3603567"/>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2" name="Oval 51">
                <a:extLst>
                  <a:ext uri="{FF2B5EF4-FFF2-40B4-BE49-F238E27FC236}">
                    <a16:creationId xmlns:a16="http://schemas.microsoft.com/office/drawing/2014/main" id="{1A345030-2A15-4A53-9B14-BC8B9FC0C25F}"/>
                  </a:ext>
                </a:extLst>
              </p:cNvPr>
              <p:cNvSpPr>
                <a:spLocks noRot="1" noChangeAspect="1" noMove="1" noResize="1" noEditPoints="1" noAdjustHandles="1" noChangeArrowheads="1" noChangeShapeType="1" noTextEdit="1"/>
              </p:cNvSpPr>
              <p:nvPr/>
            </p:nvSpPr>
            <p:spPr>
              <a:xfrm>
                <a:off x="7479148" y="3603567"/>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AF8ABD0C-BB1F-47B4-845B-9A40C45C1213}"/>
              </a:ext>
            </a:extLst>
          </p:cNvPr>
          <p:cNvCxnSpPr>
            <a:cxnSpLocks/>
            <a:stCxn id="52" idx="6"/>
            <a:endCxn id="72" idx="2"/>
          </p:cNvCxnSpPr>
          <p:nvPr/>
        </p:nvCxnSpPr>
        <p:spPr>
          <a:xfrm>
            <a:off x="8219449" y="3967854"/>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1818D1-EAA4-4A0B-9B53-677CC71F2200}"/>
              </a:ext>
            </a:extLst>
          </p:cNvPr>
          <p:cNvCxnSpPr>
            <a:cxnSpLocks/>
            <a:stCxn id="52" idx="7"/>
            <a:endCxn id="74" idx="3"/>
          </p:cNvCxnSpPr>
          <p:nvPr/>
        </p:nvCxnSpPr>
        <p:spPr>
          <a:xfrm flipV="1">
            <a:off x="8111034" y="3033810"/>
            <a:ext cx="456225" cy="6764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42A14C-02E8-4C1C-98B2-71DEF1D4EC94}"/>
              </a:ext>
            </a:extLst>
          </p:cNvPr>
          <p:cNvCxnSpPr>
            <a:cxnSpLocks/>
          </p:cNvCxnSpPr>
          <p:nvPr/>
        </p:nvCxnSpPr>
        <p:spPr>
          <a:xfrm>
            <a:off x="7299200"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0CB6624-EB21-4DBF-8BF6-64A2A9E8FF0E}"/>
                  </a:ext>
                </a:extLst>
              </p:cNvPr>
              <p:cNvSpPr/>
              <p:nvPr/>
            </p:nvSpPr>
            <p:spPr>
              <a:xfrm>
                <a:off x="2691379" y="3603565"/>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up>
                          <m:d>
                            <m:d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e>
                          </m:d>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4" name="Oval 33">
                <a:extLst>
                  <a:ext uri="{FF2B5EF4-FFF2-40B4-BE49-F238E27FC236}">
                    <a16:creationId xmlns:a16="http://schemas.microsoft.com/office/drawing/2014/main" id="{40CB6624-EB21-4DBF-8BF6-64A2A9E8FF0E}"/>
                  </a:ext>
                </a:extLst>
              </p:cNvPr>
              <p:cNvSpPr>
                <a:spLocks noRot="1" noChangeAspect="1" noMove="1" noResize="1" noEditPoints="1" noAdjustHandles="1" noChangeArrowheads="1" noChangeShapeType="1" noTextEdit="1"/>
              </p:cNvSpPr>
              <p:nvPr/>
            </p:nvSpPr>
            <p:spPr>
              <a:xfrm>
                <a:off x="2691379" y="3603565"/>
                <a:ext cx="740301" cy="728573"/>
              </a:xfrm>
              <a:prstGeom prst="ellipse">
                <a:avLst/>
              </a:prstGeom>
              <a:blipFill>
                <a:blip r:embed="rId9"/>
                <a:stretch>
                  <a:fillRect l="-1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639563A2-2222-4C9A-BC2C-DF9FC356B0E1}"/>
                  </a:ext>
                </a:extLst>
              </p:cNvPr>
              <p:cNvSpPr/>
              <p:nvPr/>
            </p:nvSpPr>
            <p:spPr>
              <a:xfrm>
                <a:off x="4819259" y="3604771"/>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sSubSup>
                        <m:sSubSupPr>
                          <m:ctrlPr>
                            <a:rPr lang="en-US" sz="1802" b="1" i="1" dirty="0" smtClean="0">
                              <a:solidFill>
                                <a:prstClr val="white"/>
                              </a:solidFill>
                              <a:latin typeface="Cambria Math" panose="02040503050406030204" pitchFamily="18" charset="0"/>
                            </a:rPr>
                          </m:ctrlPr>
                        </m:sSubSupPr>
                        <m:e>
                          <m:r>
                            <a:rPr lang="en-US" sz="1802" b="1" i="1" dirty="0">
                              <a:solidFill>
                                <a:prstClr val="white"/>
                              </a:solidFill>
                              <a:latin typeface="Cambria Math" panose="02040503050406030204" pitchFamily="18" charset="0"/>
                            </a:rPr>
                            <m:t>𝑺</m:t>
                          </m:r>
                        </m:e>
                        <m:sub>
                          <m:r>
                            <a:rPr lang="en-US" sz="1802" b="1" i="1" dirty="0" smtClean="0">
                              <a:solidFill>
                                <a:prstClr val="white"/>
                              </a:solidFill>
                              <a:latin typeface="Cambria Math" panose="02040503050406030204" pitchFamily="18" charset="0"/>
                            </a:rPr>
                            <m:t>𝒎</m:t>
                          </m:r>
                          <m:r>
                            <a:rPr lang="en-US" sz="1802" b="1" i="1" dirty="0" smtClean="0">
                              <a:solidFill>
                                <a:prstClr val="white"/>
                              </a:solidFill>
                              <a:latin typeface="Cambria Math" panose="02040503050406030204" pitchFamily="18" charset="0"/>
                            </a:rPr>
                            <m:t>−</m:t>
                          </m:r>
                          <m:r>
                            <a:rPr lang="en-US" sz="1802" b="1" i="1" dirty="0" smtClean="0">
                              <a:solidFill>
                                <a:prstClr val="white"/>
                              </a:solidFill>
                              <a:latin typeface="Cambria Math" panose="02040503050406030204" pitchFamily="18" charset="0"/>
                            </a:rPr>
                            <m:t>𝟏</m:t>
                          </m:r>
                        </m:sub>
                        <m:sup>
                          <m:d>
                            <m:dPr>
                              <m:ctrlPr>
                                <a:rPr lang="en-US" sz="1802" b="1" i="1" dirty="0">
                                  <a:solidFill>
                                    <a:prstClr val="white"/>
                                  </a:solidFill>
                                  <a:latin typeface="Cambria Math" panose="02040503050406030204" pitchFamily="18" charset="0"/>
                                </a:rPr>
                              </m:ctrlPr>
                            </m:dPr>
                            <m:e>
                              <m:sSub>
                                <m:sSubPr>
                                  <m:ctrlPr>
                                    <a:rPr lang="en-US" sz="1802" b="1" i="1" dirty="0">
                                      <a:solidFill>
                                        <a:prstClr val="white"/>
                                      </a:solidFill>
                                      <a:latin typeface="Cambria Math" panose="02040503050406030204" pitchFamily="18" charset="0"/>
                                    </a:rPr>
                                  </m:ctrlPr>
                                </m:sSubPr>
                                <m:e>
                                  <m:r>
                                    <a:rPr lang="en-US" sz="1802" b="1" i="1" dirty="0">
                                      <a:solidFill>
                                        <a:prstClr val="white"/>
                                      </a:solidFill>
                                      <a:latin typeface="Cambria Math" panose="02040503050406030204" pitchFamily="18" charset="0"/>
                                    </a:rPr>
                                    <m:t>𝟎</m:t>
                                  </m:r>
                                </m:e>
                                <m:sub>
                                  <m:r>
                                    <a:rPr lang="en-US" sz="1802" b="1" i="1" dirty="0">
                                      <a:solidFill>
                                        <a:prstClr val="white"/>
                                      </a:solidFill>
                                      <a:latin typeface="Cambria Math" panose="02040503050406030204" pitchFamily="18" charset="0"/>
                                    </a:rPr>
                                    <m:t>≥</m:t>
                                  </m:r>
                                  <m:r>
                                    <a:rPr lang="en-US" sz="1802" b="1" i="1" dirty="0">
                                      <a:solidFill>
                                        <a:prstClr val="white"/>
                                      </a:solidFill>
                                      <a:latin typeface="Cambria Math" panose="02040503050406030204" pitchFamily="18" charset="0"/>
                                    </a:rPr>
                                    <m:t>𝟐</m:t>
                                  </m:r>
                                </m:sub>
                              </m:sSub>
                            </m:e>
                          </m:d>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5" name="Oval 44">
                <a:extLst>
                  <a:ext uri="{FF2B5EF4-FFF2-40B4-BE49-F238E27FC236}">
                    <a16:creationId xmlns:a16="http://schemas.microsoft.com/office/drawing/2014/main" id="{639563A2-2222-4C9A-BC2C-DF9FC356B0E1}"/>
                  </a:ext>
                </a:extLst>
              </p:cNvPr>
              <p:cNvSpPr>
                <a:spLocks noRot="1" noChangeAspect="1" noMove="1" noResize="1" noEditPoints="1" noAdjustHandles="1" noChangeArrowheads="1" noChangeShapeType="1" noTextEdit="1"/>
              </p:cNvSpPr>
              <p:nvPr/>
            </p:nvSpPr>
            <p:spPr>
              <a:xfrm>
                <a:off x="4819259" y="3604771"/>
                <a:ext cx="740301" cy="728573"/>
              </a:xfrm>
              <a:prstGeom prst="ellipse">
                <a:avLst/>
              </a:prstGeom>
              <a:blipFill>
                <a:blip r:embed="rId10"/>
                <a:stretch>
                  <a:fillRect l="-2419"/>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111644ED-10BA-471B-8CEA-1B69451DD1C3}"/>
              </a:ext>
            </a:extLst>
          </p:cNvPr>
          <p:cNvCxnSpPr>
            <a:cxnSpLocks/>
            <a:stCxn id="34" idx="7"/>
          </p:cNvCxnSpPr>
          <p:nvPr/>
        </p:nvCxnSpPr>
        <p:spPr>
          <a:xfrm flipV="1">
            <a:off x="3323265" y="3029693"/>
            <a:ext cx="339174" cy="680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DF8E7C-8CC8-4E7C-A7CD-273A7B4060FF}"/>
              </a:ext>
            </a:extLst>
          </p:cNvPr>
          <p:cNvCxnSpPr>
            <a:cxnSpLocks/>
          </p:cNvCxnSpPr>
          <p:nvPr/>
        </p:nvCxnSpPr>
        <p:spPr>
          <a:xfrm flipV="1">
            <a:off x="2554334" y="2772104"/>
            <a:ext cx="999690" cy="43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F8DB80B-9227-4656-AC9C-FFC86C7CA8DB}"/>
              </a:ext>
            </a:extLst>
          </p:cNvPr>
          <p:cNvCxnSpPr>
            <a:cxnSpLocks/>
            <a:stCxn id="34" idx="6"/>
          </p:cNvCxnSpPr>
          <p:nvPr/>
        </p:nvCxnSpPr>
        <p:spPr>
          <a:xfrm flipV="1">
            <a:off x="3431680" y="3963534"/>
            <a:ext cx="329175" cy="43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9595CB-C090-4E33-BF04-574BA39838F0}"/>
              </a:ext>
            </a:extLst>
          </p:cNvPr>
          <p:cNvCxnSpPr>
            <a:cxnSpLocks/>
          </p:cNvCxnSpPr>
          <p:nvPr/>
        </p:nvCxnSpPr>
        <p:spPr>
          <a:xfrm>
            <a:off x="4185910" y="3029693"/>
            <a:ext cx="108415" cy="201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83CEAD-33A7-4A64-A96D-25FB1AED0091}"/>
              </a:ext>
            </a:extLst>
          </p:cNvPr>
          <p:cNvCxnSpPr>
            <a:cxnSpLocks/>
          </p:cNvCxnSpPr>
          <p:nvPr/>
        </p:nvCxnSpPr>
        <p:spPr>
          <a:xfrm flipV="1">
            <a:off x="4294325" y="2772103"/>
            <a:ext cx="20527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BA90ED-1C7A-4B71-B590-7E4A45CEF048}"/>
              </a:ext>
            </a:extLst>
          </p:cNvPr>
          <p:cNvCxnSpPr>
            <a:cxnSpLocks/>
          </p:cNvCxnSpPr>
          <p:nvPr/>
        </p:nvCxnSpPr>
        <p:spPr>
          <a:xfrm>
            <a:off x="5392875" y="2772104"/>
            <a:ext cx="20527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8008BB1-DB76-42C1-AE66-2EB0312F58BF}"/>
              </a:ext>
            </a:extLst>
          </p:cNvPr>
          <p:cNvCxnSpPr>
            <a:cxnSpLocks/>
            <a:endCxn id="45" idx="1"/>
          </p:cNvCxnSpPr>
          <p:nvPr/>
        </p:nvCxnSpPr>
        <p:spPr>
          <a:xfrm>
            <a:off x="4826382" y="3500677"/>
            <a:ext cx="101292" cy="2107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9A770A8-5526-4285-BA37-514A4C1F6EDD}"/>
              </a:ext>
            </a:extLst>
          </p:cNvPr>
          <p:cNvCxnSpPr>
            <a:cxnSpLocks/>
            <a:endCxn id="45" idx="2"/>
          </p:cNvCxnSpPr>
          <p:nvPr/>
        </p:nvCxnSpPr>
        <p:spPr>
          <a:xfrm>
            <a:off x="4518263" y="3963534"/>
            <a:ext cx="300996" cy="55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516BA09-7FF0-4DBF-9EC2-9E0D9C0A092B}"/>
              </a:ext>
            </a:extLst>
          </p:cNvPr>
          <p:cNvCxnSpPr>
            <a:cxnSpLocks/>
            <a:stCxn id="45" idx="6"/>
            <a:endCxn id="32" idx="2"/>
          </p:cNvCxnSpPr>
          <p:nvPr/>
        </p:nvCxnSpPr>
        <p:spPr>
          <a:xfrm flipV="1">
            <a:off x="5559560" y="3967853"/>
            <a:ext cx="641478" cy="1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2C01853-E589-4E08-A7FB-CF1E6EFE3E31}"/>
              </a:ext>
            </a:extLst>
          </p:cNvPr>
          <p:cNvCxnSpPr>
            <a:cxnSpLocks/>
            <a:stCxn id="45" idx="7"/>
          </p:cNvCxnSpPr>
          <p:nvPr/>
        </p:nvCxnSpPr>
        <p:spPr>
          <a:xfrm flipV="1">
            <a:off x="5451145" y="3029693"/>
            <a:ext cx="255417" cy="6817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6F53B15-D532-44BE-8F3C-0A2DD8CE0A9F}"/>
              </a:ext>
            </a:extLst>
          </p:cNvPr>
          <p:cNvCxnSpPr>
            <a:cxnSpLocks/>
            <a:endCxn id="32" idx="0"/>
          </p:cNvCxnSpPr>
          <p:nvPr/>
        </p:nvCxnSpPr>
        <p:spPr>
          <a:xfrm>
            <a:off x="6230033" y="3029693"/>
            <a:ext cx="341156" cy="5738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57A501C-4509-48F8-BD25-717586E05247}"/>
                  </a:ext>
                </a:extLst>
              </p:cNvPr>
              <p:cNvSpPr txBox="1"/>
              <p:nvPr/>
            </p:nvSpPr>
            <p:spPr>
              <a:xfrm>
                <a:off x="3941979" y="3675716"/>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5" name="TextBox 84">
                <a:extLst>
                  <a:ext uri="{FF2B5EF4-FFF2-40B4-BE49-F238E27FC236}">
                    <a16:creationId xmlns:a16="http://schemas.microsoft.com/office/drawing/2014/main" id="{557A501C-4509-48F8-BD25-717586E05247}"/>
                  </a:ext>
                </a:extLst>
              </p:cNvPr>
              <p:cNvSpPr txBox="1">
                <a:spLocks noRot="1" noChangeAspect="1" noMove="1" noResize="1" noEditPoints="1" noAdjustHandles="1" noChangeArrowheads="1" noChangeShapeType="1" noTextEdit="1"/>
              </p:cNvSpPr>
              <p:nvPr/>
            </p:nvSpPr>
            <p:spPr>
              <a:xfrm>
                <a:off x="3941979" y="3675716"/>
                <a:ext cx="41710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0CB5BF2-F4B6-4EE6-BBFB-2A6D2A4CDF08}"/>
                  </a:ext>
                </a:extLst>
              </p:cNvPr>
              <p:cNvSpPr txBox="1"/>
              <p:nvPr/>
            </p:nvSpPr>
            <p:spPr>
              <a:xfrm>
                <a:off x="4361129" y="3077996"/>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7" name="TextBox 86">
                <a:extLst>
                  <a:ext uri="{FF2B5EF4-FFF2-40B4-BE49-F238E27FC236}">
                    <a16:creationId xmlns:a16="http://schemas.microsoft.com/office/drawing/2014/main" id="{10CB5BF2-F4B6-4EE6-BBFB-2A6D2A4CDF08}"/>
                  </a:ext>
                </a:extLst>
              </p:cNvPr>
              <p:cNvSpPr txBox="1">
                <a:spLocks noRot="1" noChangeAspect="1" noMove="1" noResize="1" noEditPoints="1" noAdjustHandles="1" noChangeArrowheads="1" noChangeShapeType="1" noTextEdit="1"/>
              </p:cNvSpPr>
              <p:nvPr/>
            </p:nvSpPr>
            <p:spPr>
              <a:xfrm>
                <a:off x="4361129" y="3077996"/>
                <a:ext cx="41710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2B72BE8-CCB1-4228-9D68-FE38E24E6F7C}"/>
                  </a:ext>
                </a:extLst>
              </p:cNvPr>
              <p:cNvSpPr txBox="1"/>
              <p:nvPr/>
            </p:nvSpPr>
            <p:spPr>
              <a:xfrm>
                <a:off x="4754987" y="251292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8" name="TextBox 87">
                <a:extLst>
                  <a:ext uri="{FF2B5EF4-FFF2-40B4-BE49-F238E27FC236}">
                    <a16:creationId xmlns:a16="http://schemas.microsoft.com/office/drawing/2014/main" id="{C2B72BE8-CCB1-4228-9D68-FE38E24E6F7C}"/>
                  </a:ext>
                </a:extLst>
              </p:cNvPr>
              <p:cNvSpPr txBox="1">
                <a:spLocks noRot="1" noChangeAspect="1" noMove="1" noResize="1" noEditPoints="1" noAdjustHandles="1" noChangeArrowheads="1" noChangeShapeType="1" noTextEdit="1"/>
              </p:cNvSpPr>
              <p:nvPr/>
            </p:nvSpPr>
            <p:spPr>
              <a:xfrm>
                <a:off x="4754987" y="2512925"/>
                <a:ext cx="417101" cy="369332"/>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BD262B1F-FFE6-4CE9-B9DC-1CBA098D8B5A}"/>
              </a:ext>
            </a:extLst>
          </p:cNvPr>
          <p:cNvGrpSpPr/>
          <p:nvPr/>
        </p:nvGrpSpPr>
        <p:grpSpPr>
          <a:xfrm>
            <a:off x="1780208" y="2407817"/>
            <a:ext cx="862465" cy="735064"/>
            <a:chOff x="1780208" y="2407817"/>
            <a:chExt cx="862465" cy="735064"/>
          </a:xfrm>
        </p:grpSpPr>
        <p:sp>
          <p:nvSpPr>
            <p:cNvPr id="10" name="Chord 9">
              <a:extLst>
                <a:ext uri="{FF2B5EF4-FFF2-40B4-BE49-F238E27FC236}">
                  <a16:creationId xmlns:a16="http://schemas.microsoft.com/office/drawing/2014/main" id="{7292547F-329B-4730-B759-D51D5518EA18}"/>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3" name="Chord 2">
              <a:extLst>
                <a:ext uri="{FF2B5EF4-FFF2-40B4-BE49-F238E27FC236}">
                  <a16:creationId xmlns:a16="http://schemas.microsoft.com/office/drawing/2014/main" id="{62A65241-4288-4979-A0D6-A0FC29CEF473}"/>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74FC73-2D83-4B13-9EF3-07FADB3AD849}"/>
                    </a:ext>
                  </a:extLst>
                </p:cNvPr>
                <p:cNvSpPr txBox="1"/>
                <p:nvPr/>
              </p:nvSpPr>
              <p:spPr>
                <a:xfrm>
                  <a:off x="1780208" y="2572223"/>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dirty="0"/>
                </a:p>
              </p:txBody>
            </p:sp>
          </mc:Choice>
          <mc:Fallback xmlns="">
            <p:sp>
              <p:nvSpPr>
                <p:cNvPr id="4" name="TextBox 3">
                  <a:extLst>
                    <a:ext uri="{FF2B5EF4-FFF2-40B4-BE49-F238E27FC236}">
                      <a16:creationId xmlns:a16="http://schemas.microsoft.com/office/drawing/2014/main" id="{7B74FC73-2D83-4B13-9EF3-07FADB3AD849}"/>
                    </a:ext>
                  </a:extLst>
                </p:cNvPr>
                <p:cNvSpPr txBox="1">
                  <a:spLocks noRot="1" noChangeAspect="1" noMove="1" noResize="1" noEditPoints="1" noAdjustHandles="1" noChangeArrowheads="1" noChangeShapeType="1" noTextEdit="1"/>
                </p:cNvSpPr>
                <p:nvPr/>
              </p:nvSpPr>
              <p:spPr>
                <a:xfrm>
                  <a:off x="1780208" y="2572223"/>
                  <a:ext cx="4643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46C4C9-2BA2-484F-A821-152FBF449ACA}"/>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2246C4C9-2BA2-484F-A821-152FBF449ACA}"/>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5"/>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BD538CBC-32C0-4757-97A8-4E9672B7FFCA}"/>
              </a:ext>
            </a:extLst>
          </p:cNvPr>
          <p:cNvGrpSpPr/>
          <p:nvPr/>
        </p:nvGrpSpPr>
        <p:grpSpPr>
          <a:xfrm>
            <a:off x="3492973" y="2395482"/>
            <a:ext cx="862465" cy="735064"/>
            <a:chOff x="1780208" y="2407817"/>
            <a:chExt cx="862465" cy="735064"/>
          </a:xfrm>
        </p:grpSpPr>
        <p:sp>
          <p:nvSpPr>
            <p:cNvPr id="67" name="Chord 66">
              <a:extLst>
                <a:ext uri="{FF2B5EF4-FFF2-40B4-BE49-F238E27FC236}">
                  <a16:creationId xmlns:a16="http://schemas.microsoft.com/office/drawing/2014/main" id="{3843727F-47BF-49C8-8C40-6942D046743A}"/>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68" name="Chord 67">
              <a:extLst>
                <a:ext uri="{FF2B5EF4-FFF2-40B4-BE49-F238E27FC236}">
                  <a16:creationId xmlns:a16="http://schemas.microsoft.com/office/drawing/2014/main" id="{8588573A-F797-45C5-AED4-14CFB3AB82D2}"/>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C42BEE7-1B20-4A6B-82C7-E7F0F3AC0125}"/>
                    </a:ext>
                  </a:extLst>
                </p:cNvPr>
                <p:cNvSpPr txBox="1"/>
                <p:nvPr/>
              </p:nvSpPr>
              <p:spPr>
                <a:xfrm>
                  <a:off x="1780208" y="2572223"/>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oMath>
                    </m:oMathPara>
                  </a14:m>
                  <a:endParaRPr lang="en-US" dirty="0"/>
                </a:p>
              </p:txBody>
            </p:sp>
          </mc:Choice>
          <mc:Fallback xmlns="">
            <p:sp>
              <p:nvSpPr>
                <p:cNvPr id="71" name="TextBox 70">
                  <a:extLst>
                    <a:ext uri="{FF2B5EF4-FFF2-40B4-BE49-F238E27FC236}">
                      <a16:creationId xmlns:a16="http://schemas.microsoft.com/office/drawing/2014/main" id="{2C42BEE7-1B20-4A6B-82C7-E7F0F3AC0125}"/>
                    </a:ext>
                  </a:extLst>
                </p:cNvPr>
                <p:cNvSpPr txBox="1">
                  <a:spLocks noRot="1" noChangeAspect="1" noMove="1" noResize="1" noEditPoints="1" noAdjustHandles="1" noChangeArrowheads="1" noChangeShapeType="1" noTextEdit="1"/>
                </p:cNvSpPr>
                <p:nvPr/>
              </p:nvSpPr>
              <p:spPr>
                <a:xfrm>
                  <a:off x="1780208" y="2572223"/>
                  <a:ext cx="4643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23C72CC-5995-44EE-9D07-89C1D311B036}"/>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76" name="TextBox 75">
                  <a:extLst>
                    <a:ext uri="{FF2B5EF4-FFF2-40B4-BE49-F238E27FC236}">
                      <a16:creationId xmlns:a16="http://schemas.microsoft.com/office/drawing/2014/main" id="{623C72CC-5995-44EE-9D07-89C1D311B036}"/>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7"/>
                  <a:stretch>
                    <a:fillRect/>
                  </a:stretch>
                </a:blipFill>
              </p:spPr>
              <p:txBody>
                <a:bodyPr/>
                <a:lstStyle/>
                <a:p>
                  <a:r>
                    <a:rPr lang="en-US">
                      <a:noFill/>
                    </a:rPr>
                    <a:t> </a:t>
                  </a:r>
                </a:p>
              </p:txBody>
            </p:sp>
          </mc:Fallback>
        </mc:AlternateContent>
      </p:grpSp>
      <p:grpSp>
        <p:nvGrpSpPr>
          <p:cNvPr id="78" name="Group 77">
            <a:extLst>
              <a:ext uri="{FF2B5EF4-FFF2-40B4-BE49-F238E27FC236}">
                <a16:creationId xmlns:a16="http://schemas.microsoft.com/office/drawing/2014/main" id="{0F1251C4-F375-4499-9A8D-76A7AB1F1B99}"/>
              </a:ext>
            </a:extLst>
          </p:cNvPr>
          <p:cNvGrpSpPr/>
          <p:nvPr/>
        </p:nvGrpSpPr>
        <p:grpSpPr>
          <a:xfrm>
            <a:off x="5569862" y="2401973"/>
            <a:ext cx="862465" cy="735064"/>
            <a:chOff x="1780208" y="2407817"/>
            <a:chExt cx="862465" cy="735064"/>
          </a:xfrm>
        </p:grpSpPr>
        <p:sp>
          <p:nvSpPr>
            <p:cNvPr id="79" name="Chord 78">
              <a:extLst>
                <a:ext uri="{FF2B5EF4-FFF2-40B4-BE49-F238E27FC236}">
                  <a16:creationId xmlns:a16="http://schemas.microsoft.com/office/drawing/2014/main" id="{7F39E1B9-DFAD-42A9-992A-21D9EA1E3277}"/>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80" name="Chord 79">
              <a:extLst>
                <a:ext uri="{FF2B5EF4-FFF2-40B4-BE49-F238E27FC236}">
                  <a16:creationId xmlns:a16="http://schemas.microsoft.com/office/drawing/2014/main" id="{2C6C2F99-72B8-432C-BF56-014543A58CDB}"/>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71391ED-5827-44CA-AA4F-A73110A1EE4B}"/>
                    </a:ext>
                  </a:extLst>
                </p:cNvPr>
                <p:cNvSpPr txBox="1"/>
                <p:nvPr/>
              </p:nvSpPr>
              <p:spPr>
                <a:xfrm>
                  <a:off x="1780208" y="2572223"/>
                  <a:ext cx="5220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m:oMathPara>
                  </a14:m>
                  <a:endParaRPr lang="en-US" dirty="0"/>
                </a:p>
              </p:txBody>
            </p:sp>
          </mc:Choice>
          <mc:Fallback xmlns="">
            <p:sp>
              <p:nvSpPr>
                <p:cNvPr id="81" name="TextBox 80">
                  <a:extLst>
                    <a:ext uri="{FF2B5EF4-FFF2-40B4-BE49-F238E27FC236}">
                      <a16:creationId xmlns:a16="http://schemas.microsoft.com/office/drawing/2014/main" id="{F71391ED-5827-44CA-AA4F-A73110A1EE4B}"/>
                    </a:ext>
                  </a:extLst>
                </p:cNvPr>
                <p:cNvSpPr txBox="1">
                  <a:spLocks noRot="1" noChangeAspect="1" noMove="1" noResize="1" noEditPoints="1" noAdjustHandles="1" noChangeArrowheads="1" noChangeShapeType="1" noTextEdit="1"/>
                </p:cNvSpPr>
                <p:nvPr/>
              </p:nvSpPr>
              <p:spPr>
                <a:xfrm>
                  <a:off x="1780208" y="2572223"/>
                  <a:ext cx="522066"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276870A-AEAA-4A45-89AB-C09479EBA1C8}"/>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82" name="TextBox 81">
                  <a:extLst>
                    <a:ext uri="{FF2B5EF4-FFF2-40B4-BE49-F238E27FC236}">
                      <a16:creationId xmlns:a16="http://schemas.microsoft.com/office/drawing/2014/main" id="{0276870A-AEAA-4A45-89AB-C09479EBA1C8}"/>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9"/>
                  <a:stretch>
                    <a:fillRect/>
                  </a:stretch>
                </a:blipFill>
              </p:spPr>
              <p:txBody>
                <a:bodyPr/>
                <a:lstStyle/>
                <a:p>
                  <a:r>
                    <a:rPr lang="en-US">
                      <a:noFill/>
                    </a:rPr>
                    <a:t> </a:t>
                  </a:r>
                </a:p>
              </p:txBody>
            </p:sp>
          </mc:Fallback>
        </mc:AlternateContent>
      </p:grpSp>
      <p:sp>
        <p:nvSpPr>
          <p:cNvPr id="84" name="Rectangle: Rounded Corners 83">
            <a:extLst>
              <a:ext uri="{FF2B5EF4-FFF2-40B4-BE49-F238E27FC236}">
                <a16:creationId xmlns:a16="http://schemas.microsoft.com/office/drawing/2014/main" id="{D28040B4-5A53-4040-B9C5-E3C01AF7C501}"/>
              </a:ext>
            </a:extLst>
          </p:cNvPr>
          <p:cNvSpPr/>
          <p:nvPr/>
        </p:nvSpPr>
        <p:spPr>
          <a:xfrm>
            <a:off x="5996270" y="3433900"/>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373E1C5B-AD85-44FE-B8DD-A18857F39FCD}"/>
              </a:ext>
            </a:extLst>
          </p:cNvPr>
          <p:cNvSpPr/>
          <p:nvPr/>
        </p:nvSpPr>
        <p:spPr>
          <a:xfrm>
            <a:off x="11293386" y="3475457"/>
            <a:ext cx="874965"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CDDC7894-04F4-410C-8163-6C7B14D98A10}"/>
              </a:ext>
            </a:extLst>
          </p:cNvPr>
          <p:cNvSpPr/>
          <p:nvPr/>
        </p:nvSpPr>
        <p:spPr>
          <a:xfrm>
            <a:off x="7116926" y="4358557"/>
            <a:ext cx="4176460" cy="355765"/>
          </a:xfrm>
          <a:custGeom>
            <a:avLst/>
            <a:gdLst>
              <a:gd name="connsiteX0" fmla="*/ 0 w 5238893"/>
              <a:gd name="connsiteY0" fmla="*/ 89377 h 571447"/>
              <a:gd name="connsiteX1" fmla="*/ 1361287 w 5238893"/>
              <a:gd name="connsiteY1" fmla="*/ 488138 h 571447"/>
              <a:gd name="connsiteX2" fmla="*/ 3396343 w 5238893"/>
              <a:gd name="connsiteY2" fmla="*/ 529389 h 571447"/>
              <a:gd name="connsiteX3" fmla="*/ 5238893 w 5238893"/>
              <a:gd name="connsiteY3" fmla="*/ 0 h 571447"/>
            </a:gdLst>
            <a:ahLst/>
            <a:cxnLst>
              <a:cxn ang="0">
                <a:pos x="connsiteX0" y="connsiteY0"/>
              </a:cxn>
              <a:cxn ang="0">
                <a:pos x="connsiteX1" y="connsiteY1"/>
              </a:cxn>
              <a:cxn ang="0">
                <a:pos x="connsiteX2" y="connsiteY2"/>
              </a:cxn>
              <a:cxn ang="0">
                <a:pos x="connsiteX3" y="connsiteY3"/>
              </a:cxn>
            </a:cxnLst>
            <a:rect l="l" t="t" r="r" b="b"/>
            <a:pathLst>
              <a:path w="5238893" h="571447">
                <a:moveTo>
                  <a:pt x="0" y="89377"/>
                </a:moveTo>
                <a:cubicBezTo>
                  <a:pt x="397615" y="252090"/>
                  <a:pt x="795230" y="414803"/>
                  <a:pt x="1361287" y="488138"/>
                </a:cubicBezTo>
                <a:cubicBezTo>
                  <a:pt x="1927344" y="561473"/>
                  <a:pt x="2750075" y="610745"/>
                  <a:pt x="3396343" y="529389"/>
                </a:cubicBezTo>
                <a:cubicBezTo>
                  <a:pt x="4042611" y="448033"/>
                  <a:pt x="4640752" y="224016"/>
                  <a:pt x="5238893" y="0"/>
                </a:cubicBezTo>
              </a:path>
            </a:pathLst>
          </a:custGeom>
          <a:noFill/>
          <a:ln>
            <a:solidFill>
              <a:schemeClr val="tx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0AE8B78-31AC-4096-BDEB-02870F3496D4}"/>
                  </a:ext>
                </a:extLst>
              </p:cNvPr>
              <p:cNvSpPr txBox="1"/>
              <p:nvPr/>
            </p:nvSpPr>
            <p:spPr>
              <a:xfrm>
                <a:off x="540865" y="4615273"/>
                <a:ext cx="2685992" cy="410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𝑎𝑑𝑗</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sub>
                                  </m:sSub>
                                </m:e>
                              </m:d>
                            </m:sup>
                          </m:s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oMath>
                  </m:oMathPara>
                </a14:m>
                <a:endParaRPr lang="en-US" dirty="0"/>
              </a:p>
            </p:txBody>
          </p:sp>
        </mc:Choice>
        <mc:Fallback xmlns="">
          <p:sp>
            <p:nvSpPr>
              <p:cNvPr id="92" name="TextBox 91">
                <a:extLst>
                  <a:ext uri="{FF2B5EF4-FFF2-40B4-BE49-F238E27FC236}">
                    <a16:creationId xmlns:a16="http://schemas.microsoft.com/office/drawing/2014/main" id="{D0AE8B78-31AC-4096-BDEB-02870F3496D4}"/>
                  </a:ext>
                </a:extLst>
              </p:cNvPr>
              <p:cNvSpPr txBox="1">
                <a:spLocks noRot="1" noChangeAspect="1" noMove="1" noResize="1" noEditPoints="1" noAdjustHandles="1" noChangeArrowheads="1" noChangeShapeType="1" noTextEdit="1"/>
              </p:cNvSpPr>
              <p:nvPr/>
            </p:nvSpPr>
            <p:spPr>
              <a:xfrm>
                <a:off x="540865" y="4615273"/>
                <a:ext cx="2685992" cy="410177"/>
              </a:xfrm>
              <a:prstGeom prst="rect">
                <a:avLst/>
              </a:prstGeom>
              <a:blipFill>
                <a:blip r:embed="rId20"/>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A45C5D9-2386-4601-B422-C8312E05D0C1}"/>
                  </a:ext>
                </a:extLst>
              </p:cNvPr>
              <p:cNvSpPr txBox="1"/>
              <p:nvPr/>
            </p:nvSpPr>
            <p:spPr>
              <a:xfrm>
                <a:off x="1421586" y="5074953"/>
                <a:ext cx="3142399" cy="8300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oMath>
                  </m:oMathPara>
                </a14:m>
                <a:endParaRPr lang="en-US" dirty="0"/>
              </a:p>
            </p:txBody>
          </p:sp>
        </mc:Choice>
        <mc:Fallback xmlns="">
          <p:sp>
            <p:nvSpPr>
              <p:cNvPr id="95" name="TextBox 94">
                <a:extLst>
                  <a:ext uri="{FF2B5EF4-FFF2-40B4-BE49-F238E27FC236}">
                    <a16:creationId xmlns:a16="http://schemas.microsoft.com/office/drawing/2014/main" id="{6A45C5D9-2386-4601-B422-C8312E05D0C1}"/>
                  </a:ext>
                </a:extLst>
              </p:cNvPr>
              <p:cNvSpPr txBox="1">
                <a:spLocks noRot="1" noChangeAspect="1" noMove="1" noResize="1" noEditPoints="1" noAdjustHandles="1" noChangeArrowheads="1" noChangeShapeType="1" noTextEdit="1"/>
              </p:cNvSpPr>
              <p:nvPr/>
            </p:nvSpPr>
            <p:spPr>
              <a:xfrm>
                <a:off x="1421586" y="5074953"/>
                <a:ext cx="3142399" cy="830035"/>
              </a:xfrm>
              <a:prstGeom prst="rect">
                <a:avLst/>
              </a:prstGeom>
              <a:blipFill>
                <a:blip r:embed="rId21"/>
                <a:stretch>
                  <a:fillRect/>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E0E7CC54-B2F5-451A-9091-AE774CF61683}"/>
              </a:ext>
            </a:extLst>
          </p:cNvPr>
          <p:cNvSpPr/>
          <p:nvPr/>
        </p:nvSpPr>
        <p:spPr>
          <a:xfrm rot="5400000" flipH="1">
            <a:off x="3313361" y="5410569"/>
            <a:ext cx="275008" cy="9934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3739FF-0B1A-4C9A-8864-DE617BF871F7}"/>
                  </a:ext>
                </a:extLst>
              </p:cNvPr>
              <p:cNvSpPr txBox="1"/>
              <p:nvPr/>
            </p:nvSpPr>
            <p:spPr>
              <a:xfrm>
                <a:off x="6884324" y="4897585"/>
                <a:ext cx="5234164" cy="187285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b="1"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Semi-parametric restriction (Linear Structural Nested Mean Models, J. Robins ’94, ‘04).</a:t>
                </a:r>
                <a:r>
                  <a:rPr kumimoji="0" lang="en-US"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 </a:t>
                </a:r>
              </a:p>
              <a:p>
                <a:pPr marR="0" lvl="0"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Blip effect has linear parametric form</a:t>
                </a:r>
              </a:p>
              <a:p>
                <a:pPr marR="0" lvl="0"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𝛾</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d>
                        <m:d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−1</m:t>
                              </m:r>
                            </m:sub>
                          </m:sSub>
                        </m:e>
                      </m:d>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Sup>
                        <m:sSubSup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𝛼</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up>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up>
                      </m:sSubSup>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𝜙</m:t>
                      </m:r>
                      <m:d>
                        <m:d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−1</m:t>
                              </m:r>
                            </m:sub>
                          </m:sSub>
                        </m:e>
                      </m:d>
                    </m:oMath>
                  </m:oMathPara>
                </a14:m>
                <a:endParaRPr lang="en-US" sz="1600" dirty="0">
                  <a:solidFill>
                    <a:prstClr val="white"/>
                  </a:solidFill>
                  <a:latin typeface="Calisto MT" panose="02040603050505030304"/>
                </a:endParaRPr>
              </a:p>
              <a:p>
                <a:pPr marR="0" lvl="0" defTabSz="914400" rtl="0" eaLnBrk="1" fontAlgn="auto" latinLnBrk="0" hangingPunct="1">
                  <a:lnSpc>
                    <a:spcPct val="100000"/>
                  </a:lnSpc>
                  <a:spcBef>
                    <a:spcPts val="0"/>
                  </a:spcBef>
                  <a:spcAft>
                    <a:spcPts val="0"/>
                  </a:spcAft>
                  <a:buClrTx/>
                  <a:buSzTx/>
                  <a:tabLst/>
                  <a:defRPr/>
                </a:pPr>
                <a:endParaRPr lang="en-US" sz="1600" dirty="0">
                  <a:solidFill>
                    <a:prstClr val="white"/>
                  </a:solidFill>
                  <a:latin typeface="Calisto MT" panose="02040603050505030304"/>
                </a:endParaRPr>
              </a:p>
              <a:p>
                <a:pPr marR="0" lvl="0" defTabSz="914400" rtl="0" eaLnBrk="1" fontAlgn="auto" latinLnBrk="0" hangingPunct="1">
                  <a:lnSpc>
                    <a:spcPct val="100000"/>
                  </a:lnSpc>
                  <a:spcBef>
                    <a:spcPts val="0"/>
                  </a:spcBef>
                  <a:spcAft>
                    <a:spcPts val="0"/>
                  </a:spcAft>
                  <a:buClrTx/>
                  <a:buSzTx/>
                  <a:tabLst/>
                  <a:defRPr/>
                </a:pPr>
                <a:r>
                  <a:rPr lang="en-US" sz="1600" dirty="0">
                    <a:solidFill>
                      <a:prstClr val="white"/>
                    </a:solidFill>
                    <a:latin typeface="Calisto MT" panose="02040603050505030304"/>
                  </a:rPr>
                  <a:t>e.g. </a:t>
                </a:r>
                <a14:m>
                  <m:oMath xmlns:m="http://schemas.openxmlformats.org/officeDocument/2006/math">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𝛾</m:t>
                        </m:r>
                      </m:e>
                      <m:sub>
                        <m:r>
                          <a:rPr lang="en-US" sz="1600" b="0" i="1" smtClean="0">
                            <a:solidFill>
                              <a:prstClr val="white"/>
                            </a:solidFill>
                            <a:latin typeface="Cambria Math" panose="02040503050406030204" pitchFamily="18" charset="0"/>
                          </a:rPr>
                          <m:t>𝑚</m:t>
                        </m:r>
                      </m:sub>
                    </m:sSub>
                    <m:d>
                      <m:dPr>
                        <m:ctrlPr>
                          <a:rPr lang="en-US" sz="1600" b="0" i="1" smtClean="0">
                            <a:solidFill>
                              <a:prstClr val="white"/>
                            </a:solidFill>
                            <a:latin typeface="Cambria Math" panose="02040503050406030204" pitchFamily="18" charset="0"/>
                          </a:rPr>
                        </m:ctrlPr>
                      </m:dPr>
                      <m:e>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𝑇</m:t>
                            </m:r>
                          </m:e>
                          <m:sub>
                            <m:r>
                              <a:rPr lang="en-US" sz="1600" b="0" i="1" smtClean="0">
                                <a:solidFill>
                                  <a:prstClr val="white"/>
                                </a:solidFill>
                                <a:latin typeface="Cambria Math" panose="02040503050406030204" pitchFamily="18" charset="0"/>
                              </a:rPr>
                              <m:t>𝑚</m:t>
                            </m:r>
                          </m:sub>
                        </m:sSub>
                        <m:r>
                          <a:rPr lang="en-US" sz="1600" b="0" i="1" smtClean="0">
                            <a:solidFill>
                              <a:prstClr val="white"/>
                            </a:solidFill>
                            <a:latin typeface="Cambria Math" panose="02040503050406030204" pitchFamily="18" charset="0"/>
                          </a:rPr>
                          <m:t>,</m:t>
                        </m:r>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𝑆</m:t>
                            </m:r>
                          </m:e>
                          <m:sub>
                            <m:r>
                              <a:rPr lang="en-US" sz="1600" b="0" i="1" smtClean="0">
                                <a:solidFill>
                                  <a:prstClr val="white"/>
                                </a:solidFill>
                                <a:latin typeface="Cambria Math" panose="02040503050406030204" pitchFamily="18" charset="0"/>
                              </a:rPr>
                              <m:t>𝑚</m:t>
                            </m:r>
                            <m:r>
                              <a:rPr lang="en-US" sz="1600" b="0" i="1" smtClean="0">
                                <a:solidFill>
                                  <a:prstClr val="white"/>
                                </a:solidFill>
                                <a:latin typeface="Cambria Math" panose="02040503050406030204" pitchFamily="18" charset="0"/>
                              </a:rPr>
                              <m:t>−1</m:t>
                            </m:r>
                          </m:sub>
                        </m:sSub>
                      </m:e>
                    </m:d>
                    <m:r>
                      <a:rPr lang="en-US" sz="1600" b="0" i="1" smtClean="0">
                        <a:solidFill>
                          <a:prstClr val="white"/>
                        </a:solidFill>
                        <a:latin typeface="Cambria Math" panose="02040503050406030204" pitchFamily="18" charset="0"/>
                      </a:rPr>
                      <m:t>=</m:t>
                    </m:r>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𝛼</m:t>
                        </m:r>
                      </m:e>
                      <m:sub>
                        <m:r>
                          <a:rPr lang="en-US" sz="1600" b="0" i="1" smtClean="0">
                            <a:solidFill>
                              <a:prstClr val="white"/>
                            </a:solidFill>
                            <a:latin typeface="Cambria Math" panose="02040503050406030204" pitchFamily="18" charset="0"/>
                          </a:rPr>
                          <m:t>𝑚</m:t>
                        </m:r>
                      </m:sub>
                    </m:sSub>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𝑇</m:t>
                        </m:r>
                      </m:e>
                      <m:sub>
                        <m:r>
                          <a:rPr lang="en-US" sz="1600" b="0" i="1" smtClean="0">
                            <a:solidFill>
                              <a:prstClr val="white"/>
                            </a:solidFill>
                            <a:latin typeface="Cambria Math" panose="02040503050406030204" pitchFamily="18" charset="0"/>
                          </a:rPr>
                          <m:t>𝑚</m:t>
                        </m:r>
                      </m:sub>
                    </m:sSub>
                  </m:oMath>
                </a14:m>
                <a:r>
                  <a:rPr lang="en-US" sz="1600" dirty="0">
                    <a:solidFill>
                      <a:prstClr val="white"/>
                    </a:solidFill>
                    <a:latin typeface="Calisto MT" panose="02040603050505030304"/>
                  </a:rPr>
                  <a:t> in illustrative example</a:t>
                </a:r>
              </a:p>
            </p:txBody>
          </p:sp>
        </mc:Choice>
        <mc:Fallback xmlns="">
          <p:sp>
            <p:nvSpPr>
              <p:cNvPr id="8" name="TextBox 7">
                <a:extLst>
                  <a:ext uri="{FF2B5EF4-FFF2-40B4-BE49-F238E27FC236}">
                    <a16:creationId xmlns:a16="http://schemas.microsoft.com/office/drawing/2014/main" id="{013739FF-0B1A-4C9A-8864-DE617BF871F7}"/>
                  </a:ext>
                </a:extLst>
              </p:cNvPr>
              <p:cNvSpPr txBox="1">
                <a:spLocks noRot="1" noChangeAspect="1" noMove="1" noResize="1" noEditPoints="1" noAdjustHandles="1" noChangeArrowheads="1" noChangeShapeType="1" noTextEdit="1"/>
              </p:cNvSpPr>
              <p:nvPr/>
            </p:nvSpPr>
            <p:spPr>
              <a:xfrm>
                <a:off x="6884324" y="4897585"/>
                <a:ext cx="5234164" cy="1872853"/>
              </a:xfrm>
              <a:prstGeom prst="round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72F0E55-711E-437D-A415-2C2D09EBFD70}"/>
                  </a:ext>
                </a:extLst>
              </p:cNvPr>
              <p:cNvSpPr/>
              <p:nvPr/>
            </p:nvSpPr>
            <p:spPr>
              <a:xfrm>
                <a:off x="11391733" y="3652851"/>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11" name="Oval 10">
                <a:extLst>
                  <a:ext uri="{FF2B5EF4-FFF2-40B4-BE49-F238E27FC236}">
                    <a16:creationId xmlns:a16="http://schemas.microsoft.com/office/drawing/2014/main" id="{F72F0E55-711E-437D-A415-2C2D09EBFD70}"/>
                  </a:ext>
                </a:extLst>
              </p:cNvPr>
              <p:cNvSpPr>
                <a:spLocks noRot="1" noChangeAspect="1" noMove="1" noResize="1" noEditPoints="1" noAdjustHandles="1" noChangeArrowheads="1" noChangeShapeType="1" noTextEdit="1"/>
              </p:cNvSpPr>
              <p:nvPr/>
            </p:nvSpPr>
            <p:spPr>
              <a:xfrm>
                <a:off x="11391733" y="3652851"/>
                <a:ext cx="740301" cy="728573"/>
              </a:xfrm>
              <a:prstGeom prst="ellipse">
                <a:avLst/>
              </a:prstGeom>
              <a:blipFill>
                <a:blip r:embed="rId11"/>
                <a:stretch>
                  <a:fillRect/>
                </a:stretch>
              </a:blipFill>
              <a:ln>
                <a:solidFill>
                  <a:schemeClr val="tx1">
                    <a:lumMod val="75000"/>
                  </a:schemeClr>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AC64B6A-7326-4221-8D94-CD05BCDD5DE5}"/>
              </a:ext>
            </a:extLst>
          </p:cNvPr>
          <p:cNvCxnSpPr>
            <a:cxnSpLocks/>
          </p:cNvCxnSpPr>
          <p:nvPr/>
        </p:nvCxnSpPr>
        <p:spPr>
          <a:xfrm>
            <a:off x="10178428" y="3967853"/>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8C5FEE-3D87-442A-859B-5DD2FEB39246}"/>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14" name="TextBox 13">
            <a:extLst>
              <a:ext uri="{FF2B5EF4-FFF2-40B4-BE49-F238E27FC236}">
                <a16:creationId xmlns:a16="http://schemas.microsoft.com/office/drawing/2014/main" id="{B0583939-7967-4B4C-ADBB-B763703355F4}"/>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50C5BB5-B2FE-46A2-82FA-5076AC0E6352}"/>
                  </a:ext>
                </a:extLst>
              </p:cNvPr>
              <p:cNvSpPr txBox="1"/>
              <p:nvPr/>
            </p:nvSpPr>
            <p:spPr>
              <a:xfrm>
                <a:off x="340059" y="6011650"/>
                <a:ext cx="6644759" cy="707886"/>
              </a:xfrm>
              <a:prstGeom prst="rect">
                <a:avLst/>
              </a:prstGeom>
              <a:noFill/>
            </p:spPr>
            <p:txBody>
              <a:bodyPr wrap="square">
                <a:spAutoFit/>
              </a:bodyPr>
              <a:lstStyle/>
              <a:p>
                <a:r>
                  <a:rPr lang="en-US" sz="2000" b="1"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latin typeface="Calisto MT" panose="02040603050505030304"/>
                  </a:rPr>
                  <a:t>“blip” effect</a:t>
                </a:r>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of treatment at period </a:t>
                </a:r>
                <a14:m>
                  <m:oMath xmlns:m="http://schemas.openxmlformats.org/officeDocument/2006/math">
                    <m:r>
                      <a:rPr lang="en-US" sz="20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𝑡</m:t>
                    </m:r>
                  </m:oMath>
                </a14:m>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given prior surrogate </a:t>
                </a:r>
                <a14:m>
                  <m:oMath xmlns:m="http://schemas.openxmlformats.org/officeDocument/2006/math">
                    <m:sSub>
                      <m:sSubPr>
                        <m:ctrlP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ctrlPr>
                      </m:sSubPr>
                      <m:e>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𝑆</m:t>
                        </m:r>
                      </m:e>
                      <m:sub>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𝑡</m:t>
                        </m:r>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−1</m:t>
                        </m:r>
                      </m:sub>
                    </m:sSub>
                  </m:oMath>
                </a14:m>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and continuing with “zero” treatment subsequently</a:t>
                </a:r>
              </a:p>
            </p:txBody>
          </p:sp>
        </mc:Choice>
        <mc:Fallback xmlns="">
          <p:sp>
            <p:nvSpPr>
              <p:cNvPr id="99" name="TextBox 98">
                <a:extLst>
                  <a:ext uri="{FF2B5EF4-FFF2-40B4-BE49-F238E27FC236}">
                    <a16:creationId xmlns:a16="http://schemas.microsoft.com/office/drawing/2014/main" id="{550C5BB5-B2FE-46A2-82FA-5076AC0E6352}"/>
                  </a:ext>
                </a:extLst>
              </p:cNvPr>
              <p:cNvSpPr txBox="1">
                <a:spLocks noRot="1" noChangeAspect="1" noMove="1" noResize="1" noEditPoints="1" noAdjustHandles="1" noChangeArrowheads="1" noChangeShapeType="1" noTextEdit="1"/>
              </p:cNvSpPr>
              <p:nvPr/>
            </p:nvSpPr>
            <p:spPr>
              <a:xfrm>
                <a:off x="340059" y="6011650"/>
                <a:ext cx="6644759" cy="707886"/>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511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3344-2834-46CF-BA17-8F6C207E4368}"/>
              </a:ext>
            </a:extLst>
          </p:cNvPr>
          <p:cNvSpPr>
            <a:spLocks noGrp="1"/>
          </p:cNvSpPr>
          <p:nvPr>
            <p:ph type="title"/>
          </p:nvPr>
        </p:nvSpPr>
        <p:spPr/>
        <p:txBody>
          <a:bodyPr/>
          <a:lstStyle/>
          <a:p>
            <a:r>
              <a:rPr lang="en-US" dirty="0"/>
              <a:t>Machine Learning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B1606-CAB8-48AF-8863-2778DCCCE2AD}"/>
                  </a:ext>
                </a:extLst>
              </p:cNvPr>
              <p:cNvSpPr>
                <a:spLocks noGrp="1"/>
              </p:cNvSpPr>
              <p:nvPr>
                <p:ph idx="1"/>
              </p:nvPr>
            </p:nvSpPr>
            <p:spPr/>
            <p:txBody>
              <a:bodyPr/>
              <a:lstStyle/>
              <a:p>
                <a:r>
                  <a:rPr lang="en-US" dirty="0"/>
                  <a:t>In practice, we might have many surrogate variables, or features of them</a:t>
                </a:r>
              </a:p>
              <a:p>
                <a:r>
                  <a:rPr lang="en-US" dirty="0"/>
                  <a:t>We also want to control for many customer characteristics to ensure un-confoundedness</a:t>
                </a:r>
              </a:p>
              <a:p>
                <a:r>
                  <a:rPr lang="en-US" dirty="0"/>
                  <a:t>Can easily lead to high-dimensional settings,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is high-dimensional</a:t>
                </a:r>
              </a:p>
              <a:p>
                <a:r>
                  <a:rPr lang="en-US" dirty="0"/>
                  <a:t>Estimation of several regression models in the above approach cannot be handled</a:t>
                </a:r>
              </a:p>
              <a:p>
                <a:endParaRPr lang="en-US" dirty="0"/>
              </a:p>
              <a:p>
                <a:r>
                  <a:rPr lang="en-US" dirty="0"/>
                  <a:t>We might also want to use ML for effect heterogeneity and automated population partition</a:t>
                </a:r>
              </a:p>
            </p:txBody>
          </p:sp>
        </mc:Choice>
        <mc:Fallback xmlns="">
          <p:sp>
            <p:nvSpPr>
              <p:cNvPr id="3" name="Content Placeholder 2">
                <a:extLst>
                  <a:ext uri="{FF2B5EF4-FFF2-40B4-BE49-F238E27FC236}">
                    <a16:creationId xmlns:a16="http://schemas.microsoft.com/office/drawing/2014/main" id="{D38B1606-CAB8-48AF-8863-2778DCCCE2A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2452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A3ED-B3D3-4372-943F-02C4E3367A88}"/>
              </a:ext>
            </a:extLst>
          </p:cNvPr>
          <p:cNvSpPr>
            <a:spLocks noGrp="1"/>
          </p:cNvSpPr>
          <p:nvPr>
            <p:ph type="title"/>
          </p:nvPr>
        </p:nvSpPr>
        <p:spPr/>
        <p:txBody>
          <a:bodyPr/>
          <a:lstStyle/>
          <a:p>
            <a:r>
              <a:rPr lang="en-US" dirty="0"/>
              <a:t>Machine Learning and Bias</a:t>
            </a:r>
          </a:p>
        </p:txBody>
      </p:sp>
      <p:sp>
        <p:nvSpPr>
          <p:cNvPr id="3" name="Content Placeholder 2">
            <a:extLst>
              <a:ext uri="{FF2B5EF4-FFF2-40B4-BE49-F238E27FC236}">
                <a16:creationId xmlns:a16="http://schemas.microsoft.com/office/drawing/2014/main" id="{61C980D7-9CAE-4940-89B9-20A8B2E3C5B5}"/>
              </a:ext>
            </a:extLst>
          </p:cNvPr>
          <p:cNvSpPr>
            <a:spLocks noGrp="1"/>
          </p:cNvSpPr>
          <p:nvPr>
            <p:ph idx="1"/>
          </p:nvPr>
        </p:nvSpPr>
        <p:spPr/>
        <p:txBody>
          <a:bodyPr/>
          <a:lstStyle/>
          <a:p>
            <a:r>
              <a:rPr lang="en-US" dirty="0"/>
              <a:t>Can we simply replace linear regression with high-dimensional linear regression analogues in these models (e.g. lasso)</a:t>
            </a:r>
          </a:p>
          <a:p>
            <a:r>
              <a:rPr lang="en-US" dirty="0"/>
              <a:t>Can lead to biased effect estimates and non-asymptotically normal estimates</a:t>
            </a:r>
          </a:p>
          <a:p>
            <a:r>
              <a:rPr lang="en-US" dirty="0"/>
              <a:t>Inability to construct confidence intervals for our estimates</a:t>
            </a:r>
          </a:p>
          <a:p>
            <a:endParaRPr lang="en-US" dirty="0"/>
          </a:p>
          <a:p>
            <a:endParaRPr lang="en-US" dirty="0"/>
          </a:p>
          <a:p>
            <a:r>
              <a:rPr lang="en-US" dirty="0"/>
              <a:t>Developed a novel debiased machine learning inference procedure for this setting</a:t>
            </a:r>
          </a:p>
        </p:txBody>
      </p:sp>
    </p:spTree>
    <p:extLst>
      <p:ext uri="{BB962C8B-B14F-4D97-AF65-F5344CB8AC3E}">
        <p14:creationId xmlns:p14="http://schemas.microsoft.com/office/powerpoint/2010/main" val="2972872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useBgFill="1">
        <p:nvSpPr>
          <p:cNvPr id="17" name="Freeform: Shape 16">
            <a:extLst>
              <a:ext uri="{FF2B5EF4-FFF2-40B4-BE49-F238E27FC236}">
                <a16:creationId xmlns:a16="http://schemas.microsoft.com/office/drawing/2014/main" id="{FC9D8739-6DD6-46F0-9401-BC8931A8E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241090"/>
          </a:xfrm>
          <a:custGeom>
            <a:avLst/>
            <a:gdLst>
              <a:gd name="connsiteX0" fmla="*/ 0 w 12192000"/>
              <a:gd name="connsiteY0" fmla="*/ 0 h 4241090"/>
              <a:gd name="connsiteX1" fmla="*/ 12192000 w 12192000"/>
              <a:gd name="connsiteY1" fmla="*/ 0 h 4241090"/>
              <a:gd name="connsiteX2" fmla="*/ 12192000 w 12192000"/>
              <a:gd name="connsiteY2" fmla="*/ 3714884 h 4241090"/>
              <a:gd name="connsiteX3" fmla="*/ 11707453 w 12192000"/>
              <a:gd name="connsiteY3" fmla="*/ 3799912 h 4241090"/>
              <a:gd name="connsiteX4" fmla="*/ 6090444 w 12192000"/>
              <a:gd name="connsiteY4" fmla="*/ 4241090 h 4241090"/>
              <a:gd name="connsiteX5" fmla="*/ 473435 w 12192000"/>
              <a:gd name="connsiteY5" fmla="*/ 3799912 h 4241090"/>
              <a:gd name="connsiteX6" fmla="*/ 0 w 12192000"/>
              <a:gd name="connsiteY6" fmla="*/ 3716834 h 424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241090">
                <a:moveTo>
                  <a:pt x="0" y="0"/>
                </a:moveTo>
                <a:lnTo>
                  <a:pt x="12192000" y="0"/>
                </a:lnTo>
                <a:lnTo>
                  <a:pt x="12192000" y="3714884"/>
                </a:lnTo>
                <a:lnTo>
                  <a:pt x="11707453" y="3799912"/>
                </a:lnTo>
                <a:cubicBezTo>
                  <a:pt x="9955980" y="4085326"/>
                  <a:pt x="8064085" y="4241090"/>
                  <a:pt x="6090444" y="4241090"/>
                </a:cubicBezTo>
                <a:cubicBezTo>
                  <a:pt x="4116804" y="4241090"/>
                  <a:pt x="2224908" y="4085326"/>
                  <a:pt x="473435" y="3799912"/>
                </a:cubicBezTo>
                <a:lnTo>
                  <a:pt x="0" y="371683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5486D310-C163-42E1-B374-95A40E0BBA32}"/>
              </a:ext>
            </a:extLst>
          </p:cNvPr>
          <p:cNvSpPr>
            <a:spLocks noGrp="1"/>
          </p:cNvSpPr>
          <p:nvPr>
            <p:ph type="ctrTitle"/>
          </p:nvPr>
        </p:nvSpPr>
        <p:spPr>
          <a:xfrm>
            <a:off x="1370013" y="564814"/>
            <a:ext cx="9440862" cy="2376966"/>
          </a:xfrm>
          <a:effectLst/>
        </p:spPr>
        <p:txBody>
          <a:bodyPr anchor="b">
            <a:normAutofit/>
          </a:bodyPr>
          <a:lstStyle/>
          <a:p>
            <a:r>
              <a:rPr lang="en-US" sz="6000"/>
              <a:t>EconML in Action</a:t>
            </a:r>
          </a:p>
        </p:txBody>
      </p:sp>
      <p:pic>
        <p:nvPicPr>
          <p:cNvPr id="5" name="Graphic 4">
            <a:extLst>
              <a:ext uri="{FF2B5EF4-FFF2-40B4-BE49-F238E27FC236}">
                <a16:creationId xmlns:a16="http://schemas.microsoft.com/office/drawing/2014/main" id="{13BE9126-F1D9-4711-926B-0CA80C983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8177" y="4740610"/>
            <a:ext cx="4315646" cy="1125820"/>
          </a:xfrm>
          <a:prstGeom prst="rect">
            <a:avLst/>
          </a:prstGeom>
        </p:spPr>
      </p:pic>
    </p:spTree>
    <p:extLst>
      <p:ext uri="{BB962C8B-B14F-4D97-AF65-F5344CB8AC3E}">
        <p14:creationId xmlns:p14="http://schemas.microsoft.com/office/powerpoint/2010/main" val="228137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7D1D-9BB3-456F-9F0D-FA176B143D69}"/>
              </a:ext>
            </a:extLst>
          </p:cNvPr>
          <p:cNvSpPr>
            <a:spLocks noGrp="1"/>
          </p:cNvSpPr>
          <p:nvPr>
            <p:ph type="title"/>
          </p:nvPr>
        </p:nvSpPr>
        <p:spPr/>
        <p:txBody>
          <a:bodyPr/>
          <a:lstStyle/>
          <a:p>
            <a:r>
              <a:rPr lang="en-US" dirty="0" err="1"/>
              <a:t>EconML</a:t>
            </a:r>
            <a:r>
              <a:rPr lang="en-US" dirty="0"/>
              <a:t>: Adjusted Surrogate Index</a:t>
            </a:r>
          </a:p>
        </p:txBody>
      </p:sp>
      <p:sp>
        <p:nvSpPr>
          <p:cNvPr id="10" name="TextBox 9">
            <a:extLst>
              <a:ext uri="{FF2B5EF4-FFF2-40B4-BE49-F238E27FC236}">
                <a16:creationId xmlns:a16="http://schemas.microsoft.com/office/drawing/2014/main" id="{1DA2EF5F-64DE-4379-BA4E-015D56A76C75}"/>
              </a:ext>
            </a:extLst>
          </p:cNvPr>
          <p:cNvSpPr txBox="1"/>
          <p:nvPr/>
        </p:nvSpPr>
        <p:spPr>
          <a:xfrm>
            <a:off x="360211" y="1742932"/>
            <a:ext cx="25922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Historical Long-Term Data</a:t>
            </a:r>
          </a:p>
        </p:txBody>
      </p:sp>
      <p:sp>
        <p:nvSpPr>
          <p:cNvPr id="11" name="TextBox 10">
            <a:extLst>
              <a:ext uri="{FF2B5EF4-FFF2-40B4-BE49-F238E27FC236}">
                <a16:creationId xmlns:a16="http://schemas.microsoft.com/office/drawing/2014/main" id="{82F13C13-D1B0-4289-84BC-E1FF2A59AD10}"/>
              </a:ext>
            </a:extLst>
          </p:cNvPr>
          <p:cNvSpPr txBox="1"/>
          <p:nvPr/>
        </p:nvSpPr>
        <p:spPr>
          <a:xfrm>
            <a:off x="276837" y="4743037"/>
            <a:ext cx="37796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Short-Term Data with New Investment</a:t>
            </a:r>
          </a:p>
        </p:txBody>
      </p:sp>
      <p:pic>
        <p:nvPicPr>
          <p:cNvPr id="6" name="Picture 5" descr="Table&#10;&#10;Description automatically generated">
            <a:extLst>
              <a:ext uri="{FF2B5EF4-FFF2-40B4-BE49-F238E27FC236}">
                <a16:creationId xmlns:a16="http://schemas.microsoft.com/office/drawing/2014/main" id="{DFF5728A-74C8-4EF1-AA75-D18875B58896}"/>
              </a:ext>
            </a:extLst>
          </p:cNvPr>
          <p:cNvPicPr>
            <a:picLocks noChangeAspect="1"/>
          </p:cNvPicPr>
          <p:nvPr/>
        </p:nvPicPr>
        <p:blipFill>
          <a:blip r:embed="rId2"/>
          <a:stretch>
            <a:fillRect/>
          </a:stretch>
        </p:blipFill>
        <p:spPr>
          <a:xfrm>
            <a:off x="402166" y="2112264"/>
            <a:ext cx="3968488" cy="2194862"/>
          </a:xfrm>
          <a:prstGeom prst="rect">
            <a:avLst/>
          </a:prstGeom>
        </p:spPr>
      </p:pic>
      <p:sp>
        <p:nvSpPr>
          <p:cNvPr id="3" name="Rectangle 2">
            <a:extLst>
              <a:ext uri="{FF2B5EF4-FFF2-40B4-BE49-F238E27FC236}">
                <a16:creationId xmlns:a16="http://schemas.microsoft.com/office/drawing/2014/main" id="{577660F8-3C60-4D2F-9D0B-139D452C654D}"/>
              </a:ext>
            </a:extLst>
          </p:cNvPr>
          <p:cNvSpPr/>
          <p:nvPr/>
        </p:nvSpPr>
        <p:spPr>
          <a:xfrm>
            <a:off x="3665990" y="2060020"/>
            <a:ext cx="704664" cy="23139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A34FED6-2839-483E-82EF-7E82EA24451E}"/>
              </a:ext>
            </a:extLst>
          </p:cNvPr>
          <p:cNvSpPr txBox="1"/>
          <p:nvPr/>
        </p:nvSpPr>
        <p:spPr>
          <a:xfrm>
            <a:off x="4549614" y="4915277"/>
            <a:ext cx="7524943" cy="1118711"/>
          </a:xfrm>
          <a:prstGeom prst="roundRect">
            <a:avLst>
              <a:gd name="adj" fmla="val 2053"/>
            </a:avLst>
          </a:prstGeom>
          <a:solidFill>
            <a:schemeClr val="bg1">
              <a:lumMod val="95000"/>
            </a:schemeClr>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on recent data impute surrogate index</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adj_surr_model.predict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estimate causal effect on </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controlling for </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new_est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LinearDML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model_y</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model_t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new_est.fit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W=</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]).summary()</a:t>
            </a:r>
          </a:p>
        </p:txBody>
      </p:sp>
      <p:grpSp>
        <p:nvGrpSpPr>
          <p:cNvPr id="15" name="Group 14">
            <a:extLst>
              <a:ext uri="{FF2B5EF4-FFF2-40B4-BE49-F238E27FC236}">
                <a16:creationId xmlns:a16="http://schemas.microsoft.com/office/drawing/2014/main" id="{149216CC-C060-44FD-B297-9CDB00413EE8}"/>
              </a:ext>
            </a:extLst>
          </p:cNvPr>
          <p:cNvGrpSpPr/>
          <p:nvPr/>
        </p:nvGrpSpPr>
        <p:grpSpPr>
          <a:xfrm>
            <a:off x="2088859" y="2290194"/>
            <a:ext cx="2390862" cy="629175"/>
            <a:chOff x="2088859" y="2290194"/>
            <a:chExt cx="2390862" cy="629175"/>
          </a:xfrm>
        </p:grpSpPr>
        <p:sp>
          <p:nvSpPr>
            <p:cNvPr id="5" name="Rectangle 4">
              <a:extLst>
                <a:ext uri="{FF2B5EF4-FFF2-40B4-BE49-F238E27FC236}">
                  <a16:creationId xmlns:a16="http://schemas.microsoft.com/office/drawing/2014/main" id="{49D576D9-7B17-478A-B63A-0839B699CAB9}"/>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08B4F7F-C8BC-480F-86BE-6C9EC2C35174}"/>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802552DF-B920-4381-B2C2-EE51D03BC37F}"/>
                </a:ext>
              </a:extLst>
            </p:cNvPr>
            <p:cNvCxnSpPr>
              <a:stCxn id="5" idx="3"/>
              <a:endCxn id="13"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239B526-86BC-452E-8DBB-952631C9B91E}"/>
              </a:ext>
            </a:extLst>
          </p:cNvPr>
          <p:cNvGrpSpPr/>
          <p:nvPr/>
        </p:nvGrpSpPr>
        <p:grpSpPr>
          <a:xfrm>
            <a:off x="2091175" y="2942674"/>
            <a:ext cx="2390862" cy="629175"/>
            <a:chOff x="2088859" y="2290194"/>
            <a:chExt cx="2390862" cy="629175"/>
          </a:xfrm>
        </p:grpSpPr>
        <p:sp>
          <p:nvSpPr>
            <p:cNvPr id="24" name="Rectangle 23">
              <a:extLst>
                <a:ext uri="{FF2B5EF4-FFF2-40B4-BE49-F238E27FC236}">
                  <a16:creationId xmlns:a16="http://schemas.microsoft.com/office/drawing/2014/main" id="{E8A3A3E9-3BD5-41FC-B949-A6E39A5BF09B}"/>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11CF93E-BA4F-44BF-BE23-DC66EFD1F160}"/>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E0326791-4A25-48FA-B14D-0546746E61BE}"/>
                </a:ext>
              </a:extLst>
            </p:cNvPr>
            <p:cNvCxnSpPr>
              <a:stCxn id="24" idx="3"/>
              <a:endCxn id="25"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F286239-7C70-4CB0-B360-1CD0A3279BF8}"/>
              </a:ext>
            </a:extLst>
          </p:cNvPr>
          <p:cNvGrpSpPr/>
          <p:nvPr/>
        </p:nvGrpSpPr>
        <p:grpSpPr>
          <a:xfrm>
            <a:off x="2090250" y="3598314"/>
            <a:ext cx="2390862" cy="629175"/>
            <a:chOff x="2088859" y="2290194"/>
            <a:chExt cx="2390862" cy="629175"/>
          </a:xfrm>
        </p:grpSpPr>
        <p:sp>
          <p:nvSpPr>
            <p:cNvPr id="28" name="Rectangle 27">
              <a:extLst>
                <a:ext uri="{FF2B5EF4-FFF2-40B4-BE49-F238E27FC236}">
                  <a16:creationId xmlns:a16="http://schemas.microsoft.com/office/drawing/2014/main" id="{1FB4A76D-8FC4-4D74-90FF-0ECCF8C27E09}"/>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518BA1-B45C-4C6A-B44A-1A29182CAA9E}"/>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54D234BF-D5A1-45D2-BA84-19405E77F102}"/>
                </a:ext>
              </a:extLst>
            </p:cNvPr>
            <p:cNvCxnSpPr>
              <a:stCxn id="28" idx="3"/>
              <a:endCxn id="29"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descr="A picture containing background pattern&#10;&#10;Description automatically generated">
            <a:extLst>
              <a:ext uri="{FF2B5EF4-FFF2-40B4-BE49-F238E27FC236}">
                <a16:creationId xmlns:a16="http://schemas.microsoft.com/office/drawing/2014/main" id="{A37E6A18-4367-4342-96BA-F70008B63492}"/>
              </a:ext>
            </a:extLst>
          </p:cNvPr>
          <p:cNvPicPr>
            <a:picLocks noChangeAspect="1"/>
          </p:cNvPicPr>
          <p:nvPr/>
        </p:nvPicPr>
        <p:blipFill>
          <a:blip r:embed="rId3"/>
          <a:stretch>
            <a:fillRect/>
          </a:stretch>
        </p:blipFill>
        <p:spPr>
          <a:xfrm>
            <a:off x="360211" y="5134154"/>
            <a:ext cx="4012226" cy="808747"/>
          </a:xfrm>
          <a:prstGeom prst="rect">
            <a:avLst/>
          </a:prstGeom>
        </p:spPr>
      </p:pic>
      <p:sp>
        <p:nvSpPr>
          <p:cNvPr id="7" name="Rectangle 6">
            <a:extLst>
              <a:ext uri="{FF2B5EF4-FFF2-40B4-BE49-F238E27FC236}">
                <a16:creationId xmlns:a16="http://schemas.microsoft.com/office/drawing/2014/main" id="{B02E4485-0AA4-433B-AA44-4FBA7B27410E}"/>
              </a:ext>
            </a:extLst>
          </p:cNvPr>
          <p:cNvSpPr/>
          <p:nvPr/>
        </p:nvSpPr>
        <p:spPr>
          <a:xfrm>
            <a:off x="3701340" y="5112369"/>
            <a:ext cx="704664" cy="9216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3A2AA5B-7147-4631-99E7-463469212DAE}"/>
              </a:ext>
            </a:extLst>
          </p:cNvPr>
          <p:cNvSpPr/>
          <p:nvPr/>
        </p:nvSpPr>
        <p:spPr>
          <a:xfrm>
            <a:off x="2884516" y="5116373"/>
            <a:ext cx="772607" cy="92161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7257DD2-FF68-437D-AE49-CFD5D1E29FFA}"/>
              </a:ext>
            </a:extLst>
          </p:cNvPr>
          <p:cNvSpPr txBox="1"/>
          <p:nvPr/>
        </p:nvSpPr>
        <p:spPr>
          <a:xfrm>
            <a:off x="4549615" y="2091382"/>
            <a:ext cx="7524943" cy="2144197"/>
          </a:xfrm>
          <a:prstGeom prst="roundRect">
            <a:avLst>
              <a:gd name="adj" fmla="val 2053"/>
            </a:avLst>
          </a:prstGeom>
          <a:solidFill>
            <a:schemeClr val="bg1">
              <a:lumMod val="95000"/>
            </a:schemeClr>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from</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econml</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import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DynamicDML</a:t>
            </a:r>
            <a:r>
              <a:rPr kumimoji="0" lang="en-US" sz="1100" b="0" i="0" u="none" strike="noStrike" kern="1200" cap="none" spc="0" normalizeH="0" baseline="0" noProof="0" dirty="0">
                <a:ln>
                  <a:noFill/>
                </a:ln>
                <a:solidFill>
                  <a:srgbClr val="267F99"/>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LinearDML</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est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DynamicDML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model_y</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Any ML model for E[</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Y_t</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S_{tau}]</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model_t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Any ML model for E[</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T_t</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S_{tau}]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on historical data construct adjusted outcomes</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 </a:t>
            </a:r>
            <a:r>
              <a:rPr kumimoji="0" lang="en-US" sz="11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np.arange</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period):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for each target period 1...m</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est.fit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(long(y[:,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long(T[:,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W=long(W[:,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groups=groups)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yadj</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 = y[:, 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est.effect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(T0=</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T1=wide(T[:,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fit surrogate model using W[:, 1] as surrogates</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adj_surr_model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().fit(W[:,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np.sum</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yadj</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axis=</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pic>
        <p:nvPicPr>
          <p:cNvPr id="8" name="Picture 7" descr="Table&#10;&#10;Description automatically generated">
            <a:extLst>
              <a:ext uri="{FF2B5EF4-FFF2-40B4-BE49-F238E27FC236}">
                <a16:creationId xmlns:a16="http://schemas.microsoft.com/office/drawing/2014/main" id="{869BB112-FD24-49CC-A69A-0CAC046F38AD}"/>
              </a:ext>
            </a:extLst>
          </p:cNvPr>
          <p:cNvPicPr>
            <a:picLocks noChangeAspect="1"/>
          </p:cNvPicPr>
          <p:nvPr/>
        </p:nvPicPr>
        <p:blipFill rotWithShape="1">
          <a:blip r:embed="rId4"/>
          <a:srcRect t="26050"/>
          <a:stretch/>
        </p:blipFill>
        <p:spPr>
          <a:xfrm>
            <a:off x="4549615" y="6080912"/>
            <a:ext cx="5389828" cy="758920"/>
          </a:xfrm>
          <a:prstGeom prst="rect">
            <a:avLst/>
          </a:prstGeom>
        </p:spPr>
      </p:pic>
    </p:spTree>
    <p:extLst>
      <p:ext uri="{BB962C8B-B14F-4D97-AF65-F5344CB8AC3E}">
        <p14:creationId xmlns:p14="http://schemas.microsoft.com/office/powerpoint/2010/main" val="4186237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0791-0ED2-4B60-A34B-5DA001A8886F}"/>
              </a:ext>
            </a:extLst>
          </p:cNvPr>
          <p:cNvSpPr>
            <a:spLocks noGrp="1"/>
          </p:cNvSpPr>
          <p:nvPr>
            <p:ph type="title"/>
          </p:nvPr>
        </p:nvSpPr>
        <p:spPr/>
        <p:txBody>
          <a:bodyPr>
            <a:normAutofit/>
          </a:bodyPr>
          <a:lstStyle/>
          <a:p>
            <a:r>
              <a:rPr lang="en-US" dirty="0"/>
              <a:t>Practical Challenges</a:t>
            </a:r>
          </a:p>
        </p:txBody>
      </p:sp>
      <p:sp>
        <p:nvSpPr>
          <p:cNvPr id="3" name="Content Placeholder 2">
            <a:extLst>
              <a:ext uri="{FF2B5EF4-FFF2-40B4-BE49-F238E27FC236}">
                <a16:creationId xmlns:a16="http://schemas.microsoft.com/office/drawing/2014/main" id="{B7F13D91-CB76-49A1-BC32-20884B951315}"/>
              </a:ext>
            </a:extLst>
          </p:cNvPr>
          <p:cNvSpPr>
            <a:spLocks noGrp="1"/>
          </p:cNvSpPr>
          <p:nvPr>
            <p:ph idx="1"/>
          </p:nvPr>
        </p:nvSpPr>
        <p:spPr>
          <a:xfrm>
            <a:off x="913795" y="2076450"/>
            <a:ext cx="10629646" cy="4413727"/>
          </a:xfrm>
        </p:spPr>
        <p:txBody>
          <a:bodyPr>
            <a:normAutofit/>
          </a:bodyPr>
          <a:lstStyle/>
          <a:p>
            <a:r>
              <a:rPr lang="en-US" dirty="0"/>
              <a:t>Unobserved confounding</a:t>
            </a:r>
          </a:p>
          <a:p>
            <a:r>
              <a:rPr lang="en-US" dirty="0"/>
              <a:t>Outlier robustness</a:t>
            </a:r>
          </a:p>
          <a:p>
            <a:r>
              <a:rPr lang="en-US" dirty="0"/>
              <a:t>Asymptotic nature of many inference procedures</a:t>
            </a:r>
          </a:p>
          <a:p>
            <a:r>
              <a:rPr lang="en-US" dirty="0"/>
              <a:t>Interpretability of assumptions and conclusions</a:t>
            </a:r>
          </a:p>
          <a:p>
            <a:r>
              <a:rPr lang="en-US" dirty="0"/>
              <a:t>Measures of “success”</a:t>
            </a:r>
          </a:p>
          <a:p>
            <a:r>
              <a:rPr lang="en-US" dirty="0"/>
              <a:t>Scalability to ultra large data-sets (many features or many samples)</a:t>
            </a:r>
          </a:p>
          <a:p>
            <a:pPr marL="36900" indent="0">
              <a:buNone/>
            </a:pPr>
            <a:r>
              <a:rPr lang="en-US" sz="1400" dirty="0"/>
              <a:t>     </a:t>
            </a:r>
            <a:endParaRPr lang="en-US" dirty="0"/>
          </a:p>
        </p:txBody>
      </p:sp>
    </p:spTree>
    <p:extLst>
      <p:ext uri="{BB962C8B-B14F-4D97-AF65-F5344CB8AC3E}">
        <p14:creationId xmlns:p14="http://schemas.microsoft.com/office/powerpoint/2010/main" val="3557084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3:</a:t>
            </a:r>
            <a:br>
              <a:rPr lang="en-US" sz="6600" dirty="0"/>
            </a:br>
            <a:r>
              <a:rPr lang="en-US" sz="6600" dirty="0"/>
              <a:t>Further tools for reducing barriers to entry</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15566925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10" name="Diagram 9">
            <a:extLst>
              <a:ext uri="{FF2B5EF4-FFF2-40B4-BE49-F238E27FC236}">
                <a16:creationId xmlns:a16="http://schemas.microsoft.com/office/drawing/2014/main" id="{81945626-3AFC-4798-A9BE-2CCC7A58D300}"/>
              </a:ext>
            </a:extLst>
          </p:cNvPr>
          <p:cNvGraphicFramePr/>
          <p:nvPr>
            <p:extLst>
              <p:ext uri="{D42A27DB-BD31-4B8C-83A1-F6EECF244321}">
                <p14:modId xmlns:p14="http://schemas.microsoft.com/office/powerpoint/2010/main" val="3273444154"/>
              </p:ext>
            </p:extLst>
          </p:nvPr>
        </p:nvGraphicFramePr>
        <p:xfrm>
          <a:off x="1162050" y="25992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C90160C9-869A-4949-ABAB-5CD3ADF4DB08}"/>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Predictive modelling</a:t>
            </a:r>
            <a:endParaRPr lang="en-US" dirty="0"/>
          </a:p>
        </p:txBody>
      </p:sp>
    </p:spTree>
    <p:extLst>
      <p:ext uri="{BB962C8B-B14F-4D97-AF65-F5344CB8AC3E}">
        <p14:creationId xmlns:p14="http://schemas.microsoft.com/office/powerpoint/2010/main" val="2717398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758687873"/>
              </p:ext>
            </p:extLst>
          </p:nvPr>
        </p:nvGraphicFramePr>
        <p:xfrm>
          <a:off x="1162050" y="25992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Predictive modelling</a:t>
            </a:r>
            <a:endParaRPr lang="en-US" dirty="0"/>
          </a:p>
        </p:txBody>
      </p:sp>
    </p:spTree>
    <p:extLst>
      <p:ext uri="{BB962C8B-B14F-4D97-AF65-F5344CB8AC3E}">
        <p14:creationId xmlns:p14="http://schemas.microsoft.com/office/powerpoint/2010/main" val="22589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E6C8-6192-1A81-751D-6556E52FDF97}"/>
              </a:ext>
            </a:extLst>
          </p:cNvPr>
          <p:cNvSpPr>
            <a:spLocks noGrp="1"/>
          </p:cNvSpPr>
          <p:nvPr>
            <p:ph type="title"/>
          </p:nvPr>
        </p:nvSpPr>
        <p:spPr/>
        <p:txBody>
          <a:bodyPr/>
          <a:lstStyle/>
          <a:p>
            <a:r>
              <a:rPr lang="en-US" dirty="0"/>
              <a:t>Related Courses</a:t>
            </a:r>
          </a:p>
        </p:txBody>
      </p:sp>
      <p:sp>
        <p:nvSpPr>
          <p:cNvPr id="3" name="Content Placeholder 2">
            <a:extLst>
              <a:ext uri="{FF2B5EF4-FFF2-40B4-BE49-F238E27FC236}">
                <a16:creationId xmlns:a16="http://schemas.microsoft.com/office/drawing/2014/main" id="{A6FBA323-6436-11A6-84E3-9CC1DCCE992D}"/>
              </a:ext>
            </a:extLst>
          </p:cNvPr>
          <p:cNvSpPr>
            <a:spLocks noGrp="1"/>
          </p:cNvSpPr>
          <p:nvPr>
            <p:ph idx="1"/>
          </p:nvPr>
        </p:nvSpPr>
        <p:spPr>
          <a:xfrm>
            <a:off x="913795" y="2076450"/>
            <a:ext cx="10353762" cy="4046948"/>
          </a:xfrm>
        </p:spPr>
        <p:txBody>
          <a:bodyPr>
            <a:normAutofit fontScale="92500" lnSpcReduction="10000"/>
          </a:bodyPr>
          <a:lstStyle/>
          <a:p>
            <a:r>
              <a:rPr lang="en-US" dirty="0"/>
              <a:t>Applied Causal Inference with Machine Learning and AI </a:t>
            </a:r>
          </a:p>
          <a:p>
            <a:r>
              <a:rPr lang="en-US" dirty="0">
                <a:hlinkClick r:id="rId2"/>
              </a:rPr>
              <a:t>https://stanford-msande228.github.io/winter26/</a:t>
            </a:r>
            <a:endParaRPr lang="en-US" dirty="0"/>
          </a:p>
          <a:p>
            <a:endParaRPr lang="en-US" dirty="0"/>
          </a:p>
          <a:p>
            <a:r>
              <a:rPr lang="en-US" dirty="0"/>
              <a:t>ECON 272: Intermediate Econometrics III: Methods for Applied Econometrics (Imbens)</a:t>
            </a:r>
          </a:p>
          <a:p>
            <a:r>
              <a:rPr lang="en-US" dirty="0"/>
              <a:t>MGTECON 634: Machine Learning and Causal Inference (Athey, Wager)</a:t>
            </a:r>
          </a:p>
          <a:p>
            <a:r>
              <a:rPr lang="en-US" dirty="0"/>
              <a:t>MGTECON 614: Emerging Topics in Econometrics (Lihua Lei)</a:t>
            </a:r>
          </a:p>
          <a:p>
            <a:r>
              <a:rPr lang="en-US" dirty="0"/>
              <a:t>MS&amp;E 226: Fundamentals of Data Science: Prediction, Inference, Causality (Johari)</a:t>
            </a:r>
          </a:p>
          <a:p>
            <a:r>
              <a:rPr lang="en-US" dirty="0"/>
              <a:t>STATS 209: Introduction to Causal Inference (Rothenhaeusler)</a:t>
            </a:r>
          </a:p>
          <a:p>
            <a:r>
              <a:rPr lang="en-US" dirty="0"/>
              <a:t>STATS 361: Causal Inference (Rothenhaeusler, Wager)</a:t>
            </a:r>
          </a:p>
          <a:p>
            <a:pPr marL="36900" indent="0">
              <a:buNone/>
            </a:pPr>
            <a:r>
              <a:rPr lang="en-US" dirty="0">
                <a:hlinkClick r:id="rId3"/>
              </a:rPr>
              <a:t>https://datascience.stanford.edu/causal/courses</a:t>
            </a:r>
            <a:endParaRPr lang="en-US" dirty="0"/>
          </a:p>
          <a:p>
            <a:pPr marL="36900" indent="0">
              <a:buNone/>
            </a:pPr>
            <a:endParaRPr lang="en-US" dirty="0"/>
          </a:p>
        </p:txBody>
      </p:sp>
    </p:spTree>
    <p:extLst>
      <p:ext uri="{BB962C8B-B14F-4D97-AF65-F5344CB8AC3E}">
        <p14:creationId xmlns:p14="http://schemas.microsoft.com/office/powerpoint/2010/main" val="3462010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3668416995"/>
              </p:ext>
            </p:extLst>
          </p:nvPr>
        </p:nvGraphicFramePr>
        <p:xfrm>
          <a:off x="1162050" y="2599266"/>
          <a:ext cx="8356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1013791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2873158316"/>
              </p:ext>
            </p:extLst>
          </p:nvPr>
        </p:nvGraphicFramePr>
        <p:xfrm>
          <a:off x="1162050" y="2599266"/>
          <a:ext cx="990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4216636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4107205810"/>
              </p:ext>
            </p:extLst>
          </p:nvPr>
        </p:nvGraphicFramePr>
        <p:xfrm>
          <a:off x="1162050" y="2599266"/>
          <a:ext cx="9874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2145133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The Causal Inference Pipeline</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3456158480"/>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930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0791-0ED2-4B60-A34B-5DA001A8886F}"/>
              </a:ext>
            </a:extLst>
          </p:cNvPr>
          <p:cNvSpPr>
            <a:spLocks noGrp="1"/>
          </p:cNvSpPr>
          <p:nvPr>
            <p:ph type="title"/>
          </p:nvPr>
        </p:nvSpPr>
        <p:spPr/>
        <p:txBody>
          <a:bodyPr>
            <a:normAutofit fontScale="90000"/>
          </a:bodyPr>
          <a:lstStyle/>
          <a:p>
            <a:r>
              <a:rPr lang="en-US" dirty="0" err="1"/>
              <a:t>DoWhy</a:t>
            </a:r>
            <a:r>
              <a:rPr lang="en-US" dirty="0"/>
              <a:t> Python Package</a:t>
            </a:r>
            <a:br>
              <a:rPr lang="en-US" dirty="0"/>
            </a:br>
            <a:r>
              <a:rPr lang="en-US" sz="3600" dirty="0"/>
              <a:t>Guiding the Data Scientists through the Causal Pipeline</a:t>
            </a:r>
            <a:endParaRPr lang="en-US" dirty="0"/>
          </a:p>
        </p:txBody>
      </p:sp>
      <p:pic>
        <p:nvPicPr>
          <p:cNvPr id="5" name="Content Placeholder 4">
            <a:extLst>
              <a:ext uri="{FF2B5EF4-FFF2-40B4-BE49-F238E27FC236}">
                <a16:creationId xmlns:a16="http://schemas.microsoft.com/office/drawing/2014/main" id="{6C886E2A-2581-7033-911B-A2F8C7F3C17D}"/>
              </a:ext>
            </a:extLst>
          </p:cNvPr>
          <p:cNvPicPr>
            <a:picLocks noGrp="1" noChangeAspect="1"/>
          </p:cNvPicPr>
          <p:nvPr>
            <p:ph idx="1"/>
          </p:nvPr>
        </p:nvPicPr>
        <p:blipFill>
          <a:blip r:embed="rId2"/>
          <a:stretch>
            <a:fillRect/>
          </a:stretch>
        </p:blipFill>
        <p:spPr>
          <a:xfrm>
            <a:off x="2406810" y="2076450"/>
            <a:ext cx="7643493" cy="4413250"/>
          </a:xfrm>
        </p:spPr>
      </p:pic>
      <p:sp>
        <p:nvSpPr>
          <p:cNvPr id="7" name="TextBox 6">
            <a:extLst>
              <a:ext uri="{FF2B5EF4-FFF2-40B4-BE49-F238E27FC236}">
                <a16:creationId xmlns:a16="http://schemas.microsoft.com/office/drawing/2014/main" id="{8FC57B01-0800-A421-6CED-2F1284EF64DC}"/>
              </a:ext>
            </a:extLst>
          </p:cNvPr>
          <p:cNvSpPr txBox="1"/>
          <p:nvPr/>
        </p:nvSpPr>
        <p:spPr>
          <a:xfrm>
            <a:off x="6281737" y="6589423"/>
            <a:ext cx="6143624" cy="246221"/>
          </a:xfrm>
          <a:prstGeom prst="rect">
            <a:avLst/>
          </a:prstGeom>
          <a:noFill/>
        </p:spPr>
        <p:txBody>
          <a:bodyPr wrap="square">
            <a:spAutoFit/>
          </a:bodyPr>
          <a:lstStyle/>
          <a:p>
            <a:r>
              <a:rPr lang="en-US" sz="1000" dirty="0">
                <a:hlinkClick r:id="rId3"/>
              </a:rPr>
              <a:t>[2108.13518] </a:t>
            </a:r>
            <a:r>
              <a:rPr lang="en-US" sz="1000" dirty="0" err="1">
                <a:hlinkClick r:id="rId3"/>
              </a:rPr>
              <a:t>DoWhy</a:t>
            </a:r>
            <a:r>
              <a:rPr lang="en-US" sz="1000" dirty="0">
                <a:hlinkClick r:id="rId3"/>
              </a:rPr>
              <a:t>: Addressing Challenges in Expressing and Validating Causal Assumptions (arxiv.org)</a:t>
            </a:r>
            <a:endParaRPr lang="en-US" sz="1000" dirty="0"/>
          </a:p>
        </p:txBody>
      </p:sp>
    </p:spTree>
    <p:extLst>
      <p:ext uri="{BB962C8B-B14F-4D97-AF65-F5344CB8AC3E}">
        <p14:creationId xmlns:p14="http://schemas.microsoft.com/office/powerpoint/2010/main" val="33156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BFA5-608E-2F63-6722-86E0DBCF5BFB}"/>
              </a:ext>
            </a:extLst>
          </p:cNvPr>
          <p:cNvSpPr>
            <a:spLocks noGrp="1"/>
          </p:cNvSpPr>
          <p:nvPr>
            <p:ph type="title"/>
          </p:nvPr>
        </p:nvSpPr>
        <p:spPr/>
        <p:txBody>
          <a:bodyPr/>
          <a:lstStyle/>
          <a:p>
            <a:r>
              <a:rPr lang="en-US" dirty="0"/>
              <a:t>Towards No-Code Interfaces</a:t>
            </a:r>
          </a:p>
        </p:txBody>
      </p:sp>
      <p:sp>
        <p:nvSpPr>
          <p:cNvPr id="3" name="Text Placeholder 2">
            <a:extLst>
              <a:ext uri="{FF2B5EF4-FFF2-40B4-BE49-F238E27FC236}">
                <a16:creationId xmlns:a16="http://schemas.microsoft.com/office/drawing/2014/main" id="{3854B508-71C8-8554-4205-C72DBBA309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044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9241-FE08-0B56-6376-A3AF62B55DC5}"/>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60B059C5-7810-2244-816D-7DD9899BD423}"/>
              </a:ext>
            </a:extLst>
          </p:cNvPr>
          <p:cNvPicPr>
            <a:picLocks noGrp="1" noChangeAspect="1"/>
          </p:cNvPicPr>
          <p:nvPr>
            <p:ph idx="1"/>
          </p:nvPr>
        </p:nvPicPr>
        <p:blipFill>
          <a:blip r:embed="rId2"/>
          <a:stretch>
            <a:fillRect/>
          </a:stretch>
        </p:blipFill>
        <p:spPr>
          <a:xfrm>
            <a:off x="2491245" y="2076450"/>
            <a:ext cx="7199984" cy="3714750"/>
          </a:xfrm>
        </p:spPr>
      </p:pic>
    </p:spTree>
    <p:extLst>
      <p:ext uri="{BB962C8B-B14F-4D97-AF65-F5344CB8AC3E}">
        <p14:creationId xmlns:p14="http://schemas.microsoft.com/office/powerpoint/2010/main" val="794329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166-3B45-07C7-64A6-DD6E121D017A}"/>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F70FCE1D-B300-C8A4-ED9D-1890A7C925BB}"/>
              </a:ext>
            </a:extLst>
          </p:cNvPr>
          <p:cNvPicPr>
            <a:picLocks noGrp="1" noChangeAspect="1"/>
          </p:cNvPicPr>
          <p:nvPr>
            <p:ph idx="1"/>
          </p:nvPr>
        </p:nvPicPr>
        <p:blipFill>
          <a:blip r:embed="rId2"/>
          <a:stretch>
            <a:fillRect/>
          </a:stretch>
        </p:blipFill>
        <p:spPr>
          <a:xfrm>
            <a:off x="2476369" y="2076450"/>
            <a:ext cx="7229736" cy="3714750"/>
          </a:xfrm>
        </p:spPr>
      </p:pic>
    </p:spTree>
    <p:extLst>
      <p:ext uri="{BB962C8B-B14F-4D97-AF65-F5344CB8AC3E}">
        <p14:creationId xmlns:p14="http://schemas.microsoft.com/office/powerpoint/2010/main" val="2118746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77BB-9B92-948F-6A03-702733CAD485}"/>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2F9AA722-DE1A-1532-7C4A-C9619742954E}"/>
              </a:ext>
            </a:extLst>
          </p:cNvPr>
          <p:cNvPicPr>
            <a:picLocks noGrp="1" noChangeAspect="1"/>
          </p:cNvPicPr>
          <p:nvPr>
            <p:ph idx="1"/>
          </p:nvPr>
        </p:nvPicPr>
        <p:blipFill>
          <a:blip r:embed="rId2"/>
          <a:stretch>
            <a:fillRect/>
          </a:stretch>
        </p:blipFill>
        <p:spPr>
          <a:xfrm>
            <a:off x="2474356" y="2076450"/>
            <a:ext cx="7233762" cy="3714750"/>
          </a:xfrm>
        </p:spPr>
      </p:pic>
    </p:spTree>
    <p:extLst>
      <p:ext uri="{BB962C8B-B14F-4D97-AF65-F5344CB8AC3E}">
        <p14:creationId xmlns:p14="http://schemas.microsoft.com/office/powerpoint/2010/main" val="1212278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34F7-DBA0-FF5D-099C-44660B33AAFB}"/>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C879A522-FBFE-0B36-D105-9B5107B42AF0}"/>
              </a:ext>
            </a:extLst>
          </p:cNvPr>
          <p:cNvPicPr>
            <a:picLocks noGrp="1" noChangeAspect="1"/>
          </p:cNvPicPr>
          <p:nvPr>
            <p:ph idx="1"/>
          </p:nvPr>
        </p:nvPicPr>
        <p:blipFill>
          <a:blip r:embed="rId2"/>
          <a:stretch>
            <a:fillRect/>
          </a:stretch>
        </p:blipFill>
        <p:spPr>
          <a:xfrm>
            <a:off x="2463918" y="2076450"/>
            <a:ext cx="7254638" cy="3714750"/>
          </a:xfrm>
        </p:spPr>
      </p:pic>
      <p:sp>
        <p:nvSpPr>
          <p:cNvPr id="7" name="TextBox 6">
            <a:extLst>
              <a:ext uri="{FF2B5EF4-FFF2-40B4-BE49-F238E27FC236}">
                <a16:creationId xmlns:a16="http://schemas.microsoft.com/office/drawing/2014/main" id="{97AE2097-3C4A-3A53-EED2-84F9AEC5E02C}"/>
              </a:ext>
            </a:extLst>
          </p:cNvPr>
          <p:cNvSpPr txBox="1"/>
          <p:nvPr/>
        </p:nvSpPr>
        <p:spPr>
          <a:xfrm>
            <a:off x="8712765" y="6346122"/>
            <a:ext cx="6094140" cy="369332"/>
          </a:xfrm>
          <a:prstGeom prst="rect">
            <a:avLst/>
          </a:prstGeom>
          <a:noFill/>
        </p:spPr>
        <p:txBody>
          <a:bodyPr wrap="square">
            <a:spAutoFit/>
          </a:bodyPr>
          <a:lstStyle/>
          <a:p>
            <a:r>
              <a:rPr lang="en-US" dirty="0" err="1">
                <a:hlinkClick r:id="rId3"/>
              </a:rPr>
              <a:t>microsoft</a:t>
            </a:r>
            <a:r>
              <a:rPr lang="en-US" dirty="0">
                <a:hlinkClick r:id="rId3"/>
              </a:rPr>
              <a:t>/</a:t>
            </a:r>
            <a:r>
              <a:rPr lang="en-US" dirty="0" err="1">
                <a:hlinkClick r:id="rId3"/>
              </a:rPr>
              <a:t>showwhy</a:t>
            </a:r>
            <a:r>
              <a:rPr lang="en-US" dirty="0">
                <a:hlinkClick r:id="rId3"/>
              </a:rPr>
              <a:t> (github.com)</a:t>
            </a:r>
            <a:endParaRPr lang="en-US" dirty="0"/>
          </a:p>
        </p:txBody>
      </p:sp>
    </p:spTree>
    <p:extLst>
      <p:ext uri="{BB962C8B-B14F-4D97-AF65-F5344CB8AC3E}">
        <p14:creationId xmlns:p14="http://schemas.microsoft.com/office/powerpoint/2010/main" val="58965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1F52-6B33-4829-BCF9-8F14A708E924}"/>
              </a:ext>
            </a:extLst>
          </p:cNvPr>
          <p:cNvSpPr>
            <a:spLocks noGrp="1"/>
          </p:cNvSpPr>
          <p:nvPr>
            <p:ph type="ctrTitle"/>
          </p:nvPr>
        </p:nvSpPr>
        <p:spPr/>
        <p:txBody>
          <a:bodyPr>
            <a:noAutofit/>
          </a:bodyPr>
          <a:lstStyle/>
          <a:p>
            <a:r>
              <a:rPr lang="en-US" sz="3200" dirty="0"/>
              <a:t>Introduction</a:t>
            </a:r>
            <a:br>
              <a:rPr lang="en-US" sz="3200" dirty="0"/>
            </a:br>
            <a:r>
              <a:rPr lang="en-US" sz="3200" dirty="0"/>
              <a:t>Causal Machine Learning in Practice</a:t>
            </a:r>
            <a:br>
              <a:rPr lang="en-US" sz="3200" dirty="0"/>
            </a:br>
            <a:r>
              <a:rPr lang="en-US" sz="3200" dirty="0"/>
              <a:t>Case Studies and Challenges</a:t>
            </a:r>
          </a:p>
        </p:txBody>
      </p:sp>
      <p:sp>
        <p:nvSpPr>
          <p:cNvPr id="3" name="Subtitle 2">
            <a:extLst>
              <a:ext uri="{FF2B5EF4-FFF2-40B4-BE49-F238E27FC236}">
                <a16:creationId xmlns:a16="http://schemas.microsoft.com/office/drawing/2014/main" id="{52AE4C18-7A51-428E-A885-44B1CDECA0F4}"/>
              </a:ext>
            </a:extLst>
          </p:cNvPr>
          <p:cNvSpPr>
            <a:spLocks noGrp="1"/>
          </p:cNvSpPr>
          <p:nvPr>
            <p:ph type="subTitle" idx="1"/>
          </p:nvPr>
        </p:nvSpPr>
        <p:spPr/>
        <p:txBody>
          <a:bodyPr/>
          <a:lstStyle/>
          <a:p>
            <a:r>
              <a:rPr lang="en-US" dirty="0"/>
              <a:t>Vasilis Syrgkanis</a:t>
            </a:r>
          </a:p>
          <a:p>
            <a:r>
              <a:rPr lang="en-US" dirty="0"/>
              <a:t>Stanford University</a:t>
            </a:r>
          </a:p>
        </p:txBody>
      </p:sp>
    </p:spTree>
    <p:extLst>
      <p:ext uri="{BB962C8B-B14F-4D97-AF65-F5344CB8AC3E}">
        <p14:creationId xmlns:p14="http://schemas.microsoft.com/office/powerpoint/2010/main" val="98073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1576-96BA-5032-28A0-4FB5D1ED834B}"/>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52C72FB1-7DC0-78B7-D894-3DE135F93FC0}"/>
              </a:ext>
            </a:extLst>
          </p:cNvPr>
          <p:cNvPicPr>
            <a:picLocks noGrp="1" noChangeAspect="1"/>
          </p:cNvPicPr>
          <p:nvPr>
            <p:ph idx="1"/>
          </p:nvPr>
        </p:nvPicPr>
        <p:blipFill>
          <a:blip r:embed="rId2"/>
          <a:stretch>
            <a:fillRect/>
          </a:stretch>
        </p:blipFill>
        <p:spPr>
          <a:xfrm>
            <a:off x="4134754" y="2076450"/>
            <a:ext cx="3912967" cy="3714750"/>
          </a:xfrm>
        </p:spPr>
      </p:pic>
    </p:spTree>
    <p:extLst>
      <p:ext uri="{BB962C8B-B14F-4D97-AF65-F5344CB8AC3E}">
        <p14:creationId xmlns:p14="http://schemas.microsoft.com/office/powerpoint/2010/main" val="1336282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7307-7503-9D78-19D8-F4F7F6703DC7}"/>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8A391290-8E11-54D8-6438-56782CCABA62}"/>
              </a:ext>
            </a:extLst>
          </p:cNvPr>
          <p:cNvPicPr>
            <a:picLocks noGrp="1" noChangeAspect="1"/>
          </p:cNvPicPr>
          <p:nvPr>
            <p:ph idx="1"/>
          </p:nvPr>
        </p:nvPicPr>
        <p:blipFill>
          <a:blip r:embed="rId2"/>
          <a:stretch>
            <a:fillRect/>
          </a:stretch>
        </p:blipFill>
        <p:spPr>
          <a:xfrm>
            <a:off x="2067393" y="2076450"/>
            <a:ext cx="8047688" cy="3714750"/>
          </a:xfrm>
        </p:spPr>
      </p:pic>
    </p:spTree>
    <p:extLst>
      <p:ext uri="{BB962C8B-B14F-4D97-AF65-F5344CB8AC3E}">
        <p14:creationId xmlns:p14="http://schemas.microsoft.com/office/powerpoint/2010/main" val="2518585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53F7-1C29-0A80-DEBC-7B8246E3D1D2}"/>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B0015310-3928-3157-BAE6-A479C0CF3C8E}"/>
              </a:ext>
            </a:extLst>
          </p:cNvPr>
          <p:cNvPicPr>
            <a:picLocks noGrp="1" noChangeAspect="1"/>
          </p:cNvPicPr>
          <p:nvPr>
            <p:ph idx="1"/>
          </p:nvPr>
        </p:nvPicPr>
        <p:blipFill>
          <a:blip r:embed="rId2"/>
          <a:stretch>
            <a:fillRect/>
          </a:stretch>
        </p:blipFill>
        <p:spPr>
          <a:xfrm>
            <a:off x="1769155" y="2076450"/>
            <a:ext cx="8644164" cy="3714750"/>
          </a:xfrm>
        </p:spPr>
      </p:pic>
    </p:spTree>
    <p:extLst>
      <p:ext uri="{BB962C8B-B14F-4D97-AF65-F5344CB8AC3E}">
        <p14:creationId xmlns:p14="http://schemas.microsoft.com/office/powerpoint/2010/main" val="369575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C6FA-C777-9CEB-8066-3DAC94D624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007F7-5347-199D-8708-F9290F51EAFA}"/>
              </a:ext>
            </a:extLst>
          </p:cNvPr>
          <p:cNvPicPr>
            <a:picLocks noGrp="1" noChangeAspect="1"/>
          </p:cNvPicPr>
          <p:nvPr>
            <p:ph idx="1"/>
          </p:nvPr>
        </p:nvPicPr>
        <p:blipFill>
          <a:blip r:embed="rId2"/>
          <a:stretch>
            <a:fillRect/>
          </a:stretch>
        </p:blipFill>
        <p:spPr>
          <a:xfrm>
            <a:off x="-4433" y="343478"/>
            <a:ext cx="12229886" cy="6171043"/>
          </a:xfrm>
        </p:spPr>
      </p:pic>
    </p:spTree>
    <p:extLst>
      <p:ext uri="{BB962C8B-B14F-4D97-AF65-F5344CB8AC3E}">
        <p14:creationId xmlns:p14="http://schemas.microsoft.com/office/powerpoint/2010/main" val="1893760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A845-93BB-B640-A8E6-F3D376BF30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0C34940-3ECE-375A-0C18-00508117045A}"/>
              </a:ext>
            </a:extLst>
          </p:cNvPr>
          <p:cNvPicPr>
            <a:picLocks noGrp="1" noChangeAspect="1"/>
          </p:cNvPicPr>
          <p:nvPr>
            <p:ph idx="1"/>
          </p:nvPr>
        </p:nvPicPr>
        <p:blipFill>
          <a:blip r:embed="rId2"/>
          <a:stretch>
            <a:fillRect/>
          </a:stretch>
        </p:blipFill>
        <p:spPr>
          <a:xfrm>
            <a:off x="0" y="1491446"/>
            <a:ext cx="12528162" cy="4452728"/>
          </a:xfrm>
        </p:spPr>
      </p:pic>
    </p:spTree>
    <p:extLst>
      <p:ext uri="{BB962C8B-B14F-4D97-AF65-F5344CB8AC3E}">
        <p14:creationId xmlns:p14="http://schemas.microsoft.com/office/powerpoint/2010/main" val="31579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B279-FBA5-8E40-990D-8A4A7B3871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2D0E36-9EA5-6D08-4E06-0AFD8A4DD5CC}"/>
              </a:ext>
            </a:extLst>
          </p:cNvPr>
          <p:cNvPicPr>
            <a:picLocks noGrp="1" noChangeAspect="1"/>
          </p:cNvPicPr>
          <p:nvPr>
            <p:ph idx="1"/>
          </p:nvPr>
        </p:nvPicPr>
        <p:blipFill>
          <a:blip r:embed="rId2"/>
          <a:stretch>
            <a:fillRect/>
          </a:stretch>
        </p:blipFill>
        <p:spPr>
          <a:xfrm>
            <a:off x="1550018" y="115442"/>
            <a:ext cx="8441473" cy="6627116"/>
          </a:xfrm>
        </p:spPr>
      </p:pic>
    </p:spTree>
    <p:extLst>
      <p:ext uri="{BB962C8B-B14F-4D97-AF65-F5344CB8AC3E}">
        <p14:creationId xmlns:p14="http://schemas.microsoft.com/office/powerpoint/2010/main" val="4045957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The Causal Inference Pipeline</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179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654843446"/>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D6FBFA4-54CE-4C65-83C4-E5F52211E75F}"/>
              </a:ext>
            </a:extLst>
          </p:cNvPr>
          <p:cNvSpPr txBox="1"/>
          <p:nvPr/>
        </p:nvSpPr>
        <p:spPr>
          <a:xfrm>
            <a:off x="9020175" y="1843623"/>
            <a:ext cx="2652713" cy="1169551"/>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Representation Learning for unstructured data</a:t>
            </a:r>
            <a:endParaRPr lang="en-US" sz="1200" dirty="0"/>
          </a:p>
        </p:txBody>
      </p:sp>
      <p:sp>
        <p:nvSpPr>
          <p:cNvPr id="14" name="TextBox 13">
            <a:extLst>
              <a:ext uri="{FF2B5EF4-FFF2-40B4-BE49-F238E27FC236}">
                <a16:creationId xmlns:a16="http://schemas.microsoft.com/office/drawing/2014/main" id="{5B16BC16-CCDF-41CE-9CB2-7F90B7E951BB}"/>
              </a:ext>
            </a:extLst>
          </p:cNvPr>
          <p:cNvSpPr txBox="1"/>
          <p:nvPr/>
        </p:nvSpPr>
        <p:spPr>
          <a:xfrm>
            <a:off x="9667574" y="3416191"/>
            <a:ext cx="2101851"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Incorporate non-graphical restrictions in automated graph-based identification algorithms</a:t>
            </a:r>
            <a:endParaRPr lang="en-US" sz="1200" dirty="0"/>
          </a:p>
        </p:txBody>
      </p:sp>
      <p:grpSp>
        <p:nvGrpSpPr>
          <p:cNvPr id="20" name="Group 19">
            <a:extLst>
              <a:ext uri="{FF2B5EF4-FFF2-40B4-BE49-F238E27FC236}">
                <a16:creationId xmlns:a16="http://schemas.microsoft.com/office/drawing/2014/main" id="{F6A8F8ED-0CDC-4152-831A-1414A20C51CF}"/>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38AF7C49-5661-48BF-B991-38F6C887617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0065D4B-9CB8-4CA4-9999-68D7B415F4BB}"/>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B05644-F59C-496D-A0D6-60D7FA56D078}"/>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EBBCE0BF-1FFE-4CD4-8911-D6D304A9F2AD}"/>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6B4B9FC-C537-411F-8579-38A81ED656D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79FC612-C4E1-475C-BE70-747EFFB82FD3}"/>
              </a:ext>
            </a:extLst>
          </p:cNvPr>
          <p:cNvSpPr txBox="1"/>
          <p:nvPr/>
        </p:nvSpPr>
        <p:spPr>
          <a:xfrm>
            <a:off x="9036843" y="4741197"/>
            <a:ext cx="3236120" cy="1600438"/>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Automated de-biasing in general (e.g. dynamic regime, mediation effects)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Unobserved confounding</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adaptive data collection inference</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causal discovery inference</a:t>
            </a:r>
            <a:endParaRPr lang="en-US" sz="1200" dirty="0"/>
          </a:p>
        </p:txBody>
      </p:sp>
      <p:grpSp>
        <p:nvGrpSpPr>
          <p:cNvPr id="25" name="Group 24">
            <a:extLst>
              <a:ext uri="{FF2B5EF4-FFF2-40B4-BE49-F238E27FC236}">
                <a16:creationId xmlns:a16="http://schemas.microsoft.com/office/drawing/2014/main" id="{9EAFDB66-A046-4868-8924-0695DC28C017}"/>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7F186F54-26C2-4EEB-B066-B0B9592042D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59AAE4-56ED-4B66-9B25-85C70A72EFF5}"/>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7E8283-530E-4D4B-83CF-E6BEC0CE7A7E}"/>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C334F6C8-B8B8-4D7F-9B47-C368C206F23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63414EA-E8C4-4D5B-BD38-5AAA16A4DD9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C83C14D6-D5A8-4F3F-895E-670A3DAB3CF4}"/>
              </a:ext>
            </a:extLst>
          </p:cNvPr>
          <p:cNvSpPr txBox="1"/>
          <p:nvPr/>
        </p:nvSpPr>
        <p:spPr>
          <a:xfrm>
            <a:off x="2364236" y="6073559"/>
            <a:ext cx="2415876"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Good losses for causal model selection</a:t>
            </a:r>
            <a:endParaRPr lang="en-US" sz="1200" dirty="0"/>
          </a:p>
        </p:txBody>
      </p:sp>
      <p:grpSp>
        <p:nvGrpSpPr>
          <p:cNvPr id="32" name="Group 31">
            <a:extLst>
              <a:ext uri="{FF2B5EF4-FFF2-40B4-BE49-F238E27FC236}">
                <a16:creationId xmlns:a16="http://schemas.microsoft.com/office/drawing/2014/main" id="{D26888A0-705D-42A8-9FE3-688F019F822B}"/>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74912FB7-9082-4564-B238-74908650322F}"/>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062A56-DA06-4D0B-A5F6-6F893203F77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0DAFF6A-30E6-4A6B-95BA-3BECF0B78822}"/>
              </a:ext>
            </a:extLst>
          </p:cNvPr>
          <p:cNvSpPr txBox="1"/>
          <p:nvPr/>
        </p:nvSpPr>
        <p:spPr>
          <a:xfrm>
            <a:off x="616734" y="4998663"/>
            <a:ext cx="2616094"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Evidence based interpretations for policy makers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attribution</a:t>
            </a:r>
            <a:endParaRPr lang="en-US" sz="1200" dirty="0"/>
          </a:p>
        </p:txBody>
      </p:sp>
      <p:grpSp>
        <p:nvGrpSpPr>
          <p:cNvPr id="36" name="Group 35">
            <a:extLst>
              <a:ext uri="{FF2B5EF4-FFF2-40B4-BE49-F238E27FC236}">
                <a16:creationId xmlns:a16="http://schemas.microsoft.com/office/drawing/2014/main" id="{9D035D73-90AB-46B9-BD92-BBB51371ED04}"/>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FF903700-F53D-4A7E-B654-8648C7838D4B}"/>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0541A52-1B79-4408-A0B1-E1CEA63C876D}"/>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CB64FA-6804-4B5F-B181-BAA2C24303E4}"/>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ED84F33C-679F-4F51-87C5-47EF427485A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90E8D77-C0FC-4B61-BB18-574B6AAABA1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DA4A06F-7FED-47DA-9511-99305C41E62C}"/>
              </a:ext>
            </a:extLst>
          </p:cNvPr>
          <p:cNvSpPr txBox="1"/>
          <p:nvPr/>
        </p:nvSpPr>
        <p:spPr>
          <a:xfrm>
            <a:off x="422575" y="3680417"/>
            <a:ext cx="2616094"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Computationally efficient sensitivity analysis</a:t>
            </a:r>
            <a:endParaRPr lang="en-US" sz="1200" dirty="0"/>
          </a:p>
        </p:txBody>
      </p:sp>
      <p:sp>
        <p:nvSpPr>
          <p:cNvPr id="45" name="TextBox 44">
            <a:extLst>
              <a:ext uri="{FF2B5EF4-FFF2-40B4-BE49-F238E27FC236}">
                <a16:creationId xmlns:a16="http://schemas.microsoft.com/office/drawing/2014/main" id="{A6514B73-28C8-4B07-9941-8D59B53044E7}"/>
              </a:ext>
            </a:extLst>
          </p:cNvPr>
          <p:cNvSpPr txBox="1"/>
          <p:nvPr/>
        </p:nvSpPr>
        <p:spPr>
          <a:xfrm>
            <a:off x="154036" y="1704287"/>
            <a:ext cx="3153171" cy="1169551"/>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Long-term outcomes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Safety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Fairness and ethical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Experimentation constraints (ability to intervene on subsets of variables)</a:t>
            </a:r>
            <a:endParaRPr lang="en-US" sz="1200" dirty="0"/>
          </a:p>
        </p:txBody>
      </p:sp>
      <p:sp>
        <p:nvSpPr>
          <p:cNvPr id="46" name="TextBox 45">
            <a:extLst>
              <a:ext uri="{FF2B5EF4-FFF2-40B4-BE49-F238E27FC236}">
                <a16:creationId xmlns:a16="http://schemas.microsoft.com/office/drawing/2014/main" id="{5649CB54-B719-4949-8BE7-216CC5730AE3}"/>
              </a:ext>
            </a:extLst>
          </p:cNvPr>
          <p:cNvSpPr txBox="1"/>
          <p:nvPr/>
        </p:nvSpPr>
        <p:spPr>
          <a:xfrm>
            <a:off x="7379793" y="1216549"/>
            <a:ext cx="2652713" cy="523220"/>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lang="en-US" sz="1200" dirty="0"/>
          </a:p>
        </p:txBody>
      </p:sp>
      <p:grpSp>
        <p:nvGrpSpPr>
          <p:cNvPr id="47" name="Group 46">
            <a:extLst>
              <a:ext uri="{FF2B5EF4-FFF2-40B4-BE49-F238E27FC236}">
                <a16:creationId xmlns:a16="http://schemas.microsoft.com/office/drawing/2014/main" id="{C6D94C65-90A3-4BC2-A6F4-56713034EC3A}"/>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C20B510B-F17E-444B-AB8E-010B8D00976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A1165F7-33C7-4CD8-AECB-BDF88828E73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5CE93EC3-0DF1-4533-89F4-D736637C894E}"/>
              </a:ext>
            </a:extLst>
          </p:cNvPr>
          <p:cNvSpPr txBox="1"/>
          <p:nvPr/>
        </p:nvSpPr>
        <p:spPr>
          <a:xfrm>
            <a:off x="6281737" y="6589423"/>
            <a:ext cx="6143624" cy="246221"/>
          </a:xfrm>
          <a:prstGeom prst="rect">
            <a:avLst/>
          </a:prstGeom>
          <a:noFill/>
        </p:spPr>
        <p:txBody>
          <a:bodyPr wrap="square">
            <a:spAutoFit/>
          </a:bodyPr>
          <a:lstStyle/>
          <a:p>
            <a:r>
              <a:rPr lang="en-US" sz="1000" dirty="0">
                <a:hlinkClick r:id="rId8"/>
              </a:rPr>
              <a:t>[2108.13518] </a:t>
            </a:r>
            <a:r>
              <a:rPr lang="en-US" sz="1000" dirty="0" err="1">
                <a:hlinkClick r:id="rId8"/>
              </a:rPr>
              <a:t>DoWhy</a:t>
            </a:r>
            <a:r>
              <a:rPr lang="en-US" sz="1000" dirty="0">
                <a:hlinkClick r:id="rId8"/>
              </a:rPr>
              <a:t>: Addressing Challenges in Expressing and Validating Causal Assumptions (arxiv.org)</a:t>
            </a:r>
            <a:endParaRPr lang="en-US" sz="1000" dirty="0"/>
          </a:p>
        </p:txBody>
      </p:sp>
    </p:spTree>
    <p:extLst>
      <p:ext uri="{BB962C8B-B14F-4D97-AF65-F5344CB8AC3E}">
        <p14:creationId xmlns:p14="http://schemas.microsoft.com/office/powerpoint/2010/main" val="1361419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1D2D-2D3B-03F7-198D-3A175EFE322A}"/>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27F7E7-DD4F-BDDF-7FE0-C23D01338E56}"/>
              </a:ext>
            </a:extLst>
          </p:cNvPr>
          <p:cNvGraphicFramePr/>
          <p:nvPr/>
        </p:nvGraphicFramePr>
        <p:xfrm>
          <a:off x="1749465"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F1164F41-EB16-5B49-223A-9819BB58A5CF}"/>
              </a:ext>
            </a:extLst>
          </p:cNvPr>
          <p:cNvSpPr/>
          <p:nvPr/>
        </p:nvSpPr>
        <p:spPr>
          <a:xfrm>
            <a:off x="1656725" y="611404"/>
            <a:ext cx="8442924" cy="1455465"/>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4B795D-D527-18B3-75B5-394E60534D52}"/>
              </a:ext>
            </a:extLst>
          </p:cNvPr>
          <p:cNvSpPr txBox="1"/>
          <p:nvPr/>
        </p:nvSpPr>
        <p:spPr>
          <a:xfrm>
            <a:off x="1598941" y="152875"/>
            <a:ext cx="3875637" cy="369332"/>
          </a:xfrm>
          <a:prstGeom prst="rect">
            <a:avLst/>
          </a:prstGeom>
          <a:noFill/>
        </p:spPr>
        <p:txBody>
          <a:bodyPr wrap="square">
            <a:spAutoFit/>
          </a:bodyPr>
          <a:lstStyle/>
          <a:p>
            <a:pPr lvl="0"/>
            <a:r>
              <a:rPr lang="en-US" dirty="0"/>
              <a:t>Causal Identification</a:t>
            </a:r>
            <a:endParaRPr lang="en-US" sz="1800" dirty="0"/>
          </a:p>
        </p:txBody>
      </p:sp>
      <p:sp>
        <p:nvSpPr>
          <p:cNvPr id="15" name="TextBox 14">
            <a:extLst>
              <a:ext uri="{FF2B5EF4-FFF2-40B4-BE49-F238E27FC236}">
                <a16:creationId xmlns:a16="http://schemas.microsoft.com/office/drawing/2014/main" id="{C5F66326-64E5-8054-6B5A-67FAE72F46E2}"/>
              </a:ext>
            </a:extLst>
          </p:cNvPr>
          <p:cNvSpPr txBox="1"/>
          <p:nvPr/>
        </p:nvSpPr>
        <p:spPr>
          <a:xfrm>
            <a:off x="10163370" y="2828834"/>
            <a:ext cx="1699585" cy="1200329"/>
          </a:xfrm>
          <a:prstGeom prst="rect">
            <a:avLst/>
          </a:prstGeom>
          <a:noFill/>
        </p:spPr>
        <p:txBody>
          <a:bodyPr wrap="square">
            <a:spAutoFit/>
          </a:bodyPr>
          <a:lstStyle/>
          <a:p>
            <a:pPr lvl="0"/>
            <a:r>
              <a:rPr lang="en-US" dirty="0"/>
              <a:t>Estimation and Inference on Causal Parameters</a:t>
            </a:r>
            <a:endParaRPr lang="en-US" sz="1800" dirty="0"/>
          </a:p>
        </p:txBody>
      </p:sp>
      <p:sp>
        <p:nvSpPr>
          <p:cNvPr id="16" name="TextBox 15">
            <a:extLst>
              <a:ext uri="{FF2B5EF4-FFF2-40B4-BE49-F238E27FC236}">
                <a16:creationId xmlns:a16="http://schemas.microsoft.com/office/drawing/2014/main" id="{83DD55F4-685C-EB3A-8D5C-9DA0974AE315}"/>
              </a:ext>
            </a:extLst>
          </p:cNvPr>
          <p:cNvSpPr txBox="1"/>
          <p:nvPr/>
        </p:nvSpPr>
        <p:spPr>
          <a:xfrm>
            <a:off x="-92521" y="4855343"/>
            <a:ext cx="1619802" cy="1200329"/>
          </a:xfrm>
          <a:prstGeom prst="rect">
            <a:avLst/>
          </a:prstGeom>
          <a:noFill/>
        </p:spPr>
        <p:txBody>
          <a:bodyPr wrap="square">
            <a:spAutoFit/>
          </a:bodyPr>
          <a:lstStyle/>
          <a:p>
            <a:pPr lvl="0" algn="r"/>
            <a:r>
              <a:rPr lang="en-US" dirty="0"/>
              <a:t>Estimation and Inference on Causal Functions</a:t>
            </a:r>
            <a:endParaRPr lang="en-US" sz="1800" dirty="0"/>
          </a:p>
        </p:txBody>
      </p:sp>
      <p:sp>
        <p:nvSpPr>
          <p:cNvPr id="18" name="Rectangle: Rounded Corners 17">
            <a:extLst>
              <a:ext uri="{FF2B5EF4-FFF2-40B4-BE49-F238E27FC236}">
                <a16:creationId xmlns:a16="http://schemas.microsoft.com/office/drawing/2014/main" id="{36561D80-FBB4-A10B-F786-E8A9DFE8E0F5}"/>
              </a:ext>
            </a:extLst>
          </p:cNvPr>
          <p:cNvSpPr/>
          <p:nvPr/>
        </p:nvSpPr>
        <p:spPr>
          <a:xfrm rot="10800000">
            <a:off x="1688722" y="4715536"/>
            <a:ext cx="8374219" cy="1655769"/>
          </a:xfrm>
          <a:prstGeom prst="roundRect">
            <a:avLst/>
          </a:prstGeom>
          <a:noFill/>
          <a:ln w="57150">
            <a:solidFill>
              <a:srgbClr val="ED4F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3B4B2A-3E0E-B8BF-8051-CA3754D170DA}"/>
              </a:ext>
            </a:extLst>
          </p:cNvPr>
          <p:cNvSpPr/>
          <p:nvPr/>
        </p:nvSpPr>
        <p:spPr>
          <a:xfrm rot="10800000">
            <a:off x="1688724" y="2668781"/>
            <a:ext cx="8374220" cy="1499027"/>
          </a:xfrm>
          <a:prstGeom prst="roundRect">
            <a:avLst/>
          </a:prstGeom>
          <a:noFill/>
          <a:ln w="57150">
            <a:solidFill>
              <a:srgbClr val="92C9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877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36AA7AFF-3283-4A7D-9EBA-9BA2F4E20C51}"/>
              </a:ext>
            </a:extLst>
          </p:cNvPr>
          <p:cNvPicPr>
            <a:picLocks noChangeAspect="1"/>
          </p:cNvPicPr>
          <p:nvPr/>
        </p:nvPicPr>
        <p:blipFill rotWithShape="1">
          <a:blip r:embed="rId2"/>
          <a:srcRect t="11833" b="13167"/>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8793C-97A6-4FA6-A56E-44D78C43F021}"/>
              </a:ext>
            </a:extLst>
          </p:cNvPr>
          <p:cNvSpPr>
            <a:spLocks noGrp="1"/>
          </p:cNvSpPr>
          <p:nvPr>
            <p:ph type="title"/>
          </p:nvPr>
        </p:nvSpPr>
        <p:spPr>
          <a:xfrm>
            <a:off x="643466" y="2449742"/>
            <a:ext cx="10905059" cy="15240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a:solidFill>
                  <a:schemeClr val="tx1"/>
                </a:solidFill>
              </a:rPr>
              <a:t>Thank you!</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56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normAutofit/>
          </a:bodyPr>
          <a:lstStyle/>
          <a:p>
            <a:r>
              <a:rPr lang="en-US" dirty="0"/>
              <a:t>The Ease of Use of Machine Learning</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lstStyle/>
          <a:p>
            <a:r>
              <a:rPr lang="en-US" dirty="0"/>
              <a:t>Almost everyone with access to a dataset and an outcome of interest can construct an ML predictive model</a:t>
            </a:r>
          </a:p>
        </p:txBody>
      </p:sp>
      <p:pic>
        <p:nvPicPr>
          <p:cNvPr id="6146" name="Picture 2" descr="Features and capabilities of AutoML Natural Language | by Ionic Firebase  App | Ionic Firebase App | Medium">
            <a:extLst>
              <a:ext uri="{FF2B5EF4-FFF2-40B4-BE49-F238E27FC236}">
                <a16:creationId xmlns:a16="http://schemas.microsoft.com/office/drawing/2014/main" id="{08C6BE11-C95B-44BD-A293-3C6F4F51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556" y="3882047"/>
            <a:ext cx="5181787" cy="24743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utoPilot: The Amazon Web Services (AWS) AutoML solution | by Saul Ventura  | AutoPilot: The Amazon Web Services (AWS) AutoML solution | Medium">
            <a:extLst>
              <a:ext uri="{FF2B5EF4-FFF2-40B4-BE49-F238E27FC236}">
                <a16:creationId xmlns:a16="http://schemas.microsoft.com/office/drawing/2014/main" id="{73DAF89A-E647-4BC5-A8D3-64D0F98FB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4" t="16357" r="5792" b="3359"/>
          <a:stretch/>
        </p:blipFill>
        <p:spPr bwMode="auto">
          <a:xfrm>
            <a:off x="1130300" y="3526447"/>
            <a:ext cx="51562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9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normAutofit/>
          </a:bodyPr>
          <a:lstStyle/>
          <a:p>
            <a:r>
              <a:rPr lang="en-US" dirty="0"/>
              <a:t>The Ease of (mis)Use of Machine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normAutofit lnSpcReduction="10000"/>
              </a:bodyPr>
              <a:lstStyle/>
              <a:p>
                <a:r>
                  <a:rPr lang="en-US" dirty="0"/>
                  <a:t>Almost everyone with access to a dataset and an outcome of interest can construct an ML predictive model</a:t>
                </a:r>
              </a:p>
              <a:p>
                <a:r>
                  <a:rPr lang="en-US" dirty="0"/>
                  <a:t>Time and again people use insights from predictive models to make decisions</a:t>
                </a:r>
              </a:p>
              <a:p>
                <a:r>
                  <a:rPr lang="en-US" dirty="0" err="1"/>
                  <a:t>AutoML</a:t>
                </a:r>
                <a:r>
                  <a:rPr lang="en-US" dirty="0"/>
                  <a:t> + interpretability </a:t>
                </a:r>
                <a14:m>
                  <m:oMath xmlns:m="http://schemas.openxmlformats.org/officeDocument/2006/math">
                    <m:r>
                      <a:rPr lang="en-US" b="0" i="1" smtClean="0">
                        <a:latin typeface="Cambria Math" panose="02040503050406030204" pitchFamily="18" charset="0"/>
                      </a:rPr>
                      <m:t>≠</m:t>
                    </m:r>
                  </m:oMath>
                </a14:m>
                <a:r>
                  <a:rPr lang="en-US" dirty="0"/>
                  <a:t> Causal inference</a:t>
                </a:r>
              </a:p>
              <a:p>
                <a:pPr marL="36900" indent="0">
                  <a:buNone/>
                </a:pPr>
                <a:endParaRPr lang="en-US" dirty="0"/>
              </a:p>
              <a:p>
                <a:pPr marL="36900" indent="0">
                  <a:buNone/>
                </a:pPr>
                <a:r>
                  <a:rPr lang="en-US" dirty="0"/>
                  <a:t>Anecdotal wrong conclusions</a:t>
                </a:r>
              </a:p>
              <a:p>
                <a:r>
                  <a:rPr lang="en-US" dirty="0"/>
                  <a:t>Bugs increase product use</a:t>
                </a:r>
              </a:p>
              <a:p>
                <a:r>
                  <a:rPr lang="en-US" dirty="0"/>
                  <a:t>Price discounts decrease sales</a:t>
                </a:r>
              </a:p>
              <a:p>
                <a:r>
                  <a:rPr lang="en-US" dirty="0"/>
                  <a:t>Immunotherapy is worse the chemotherapy</a:t>
                </a:r>
              </a:p>
            </p:txBody>
          </p:sp>
        </mc:Choice>
        <mc:Fallback xmlns="">
          <p:sp>
            <p:nvSpPr>
              <p:cNvPr id="3" name="Content Placeholder 2">
                <a:extLst>
                  <a:ext uri="{FF2B5EF4-FFF2-40B4-BE49-F238E27FC236}">
                    <a16:creationId xmlns:a16="http://schemas.microsoft.com/office/drawing/2014/main" id="{70D14D27-5CD3-4063-9067-F6EF92D7B40C}"/>
                  </a:ext>
                </a:extLst>
              </p:cNvPr>
              <p:cNvSpPr>
                <a:spLocks noGrp="1" noRot="1" noChangeAspect="1" noMove="1" noResize="1" noEditPoints="1" noAdjustHandles="1" noChangeArrowheads="1" noChangeShapeType="1" noTextEdit="1"/>
              </p:cNvSpPr>
              <p:nvPr>
                <p:ph idx="1"/>
              </p:nvPr>
            </p:nvSpPr>
            <p:spPr>
              <a:xfrm>
                <a:off x="913794" y="2076450"/>
                <a:ext cx="10353761" cy="37147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EDC4677-ACC8-4951-883E-74E9F12695DC}"/>
              </a:ext>
            </a:extLst>
          </p:cNvPr>
          <p:cNvPicPr>
            <a:picLocks noChangeAspect="1"/>
          </p:cNvPicPr>
          <p:nvPr/>
        </p:nvPicPr>
        <p:blipFill>
          <a:blip r:embed="rId3"/>
          <a:stretch>
            <a:fillRect/>
          </a:stretch>
        </p:blipFill>
        <p:spPr>
          <a:xfrm>
            <a:off x="8801987" y="3759200"/>
            <a:ext cx="2993182" cy="3035300"/>
          </a:xfrm>
          <a:prstGeom prst="rect">
            <a:avLst/>
          </a:prstGeom>
        </p:spPr>
      </p:pic>
      <p:pic>
        <p:nvPicPr>
          <p:cNvPr id="8" name="Graphic 7">
            <a:extLst>
              <a:ext uri="{FF2B5EF4-FFF2-40B4-BE49-F238E27FC236}">
                <a16:creationId xmlns:a16="http://schemas.microsoft.com/office/drawing/2014/main" id="{070490FD-0D52-48A2-B6DB-B2FCEFD86F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9125" y="3759200"/>
            <a:ext cx="5124450" cy="2876550"/>
          </a:xfrm>
          <a:prstGeom prst="rect">
            <a:avLst/>
          </a:prstGeom>
        </p:spPr>
      </p:pic>
    </p:spTree>
    <p:extLst>
      <p:ext uri="{BB962C8B-B14F-4D97-AF65-F5344CB8AC3E}">
        <p14:creationId xmlns:p14="http://schemas.microsoft.com/office/powerpoint/2010/main" val="13893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B9B8-029F-4561-8C05-4DC3309EEC15}"/>
              </a:ext>
            </a:extLst>
          </p:cNvPr>
          <p:cNvSpPr>
            <a:spLocks noGrp="1"/>
          </p:cNvSpPr>
          <p:nvPr>
            <p:ph type="title"/>
          </p:nvPr>
        </p:nvSpPr>
        <p:spPr/>
        <p:txBody>
          <a:bodyPr/>
          <a:lstStyle/>
          <a:p>
            <a:r>
              <a:rPr lang="en-US" dirty="0"/>
              <a:t>Causal Inference</a:t>
            </a:r>
          </a:p>
        </p:txBody>
      </p:sp>
      <p:sp>
        <p:nvSpPr>
          <p:cNvPr id="3" name="Content Placeholder 2">
            <a:extLst>
              <a:ext uri="{FF2B5EF4-FFF2-40B4-BE49-F238E27FC236}">
                <a16:creationId xmlns:a16="http://schemas.microsoft.com/office/drawing/2014/main" id="{97DA9247-14D7-400D-9106-2879C181FA4E}"/>
              </a:ext>
            </a:extLst>
          </p:cNvPr>
          <p:cNvSpPr>
            <a:spLocks noGrp="1"/>
          </p:cNvSpPr>
          <p:nvPr>
            <p:ph idx="1"/>
          </p:nvPr>
        </p:nvSpPr>
        <p:spPr/>
        <p:txBody>
          <a:bodyPr/>
          <a:lstStyle/>
          <a:p>
            <a:r>
              <a:rPr lang="en-US" dirty="0"/>
              <a:t>Addresses interventional (what-if) statistical questions and the identification of causal relationships from data</a:t>
            </a:r>
          </a:p>
        </p:txBody>
      </p:sp>
      <p:pic>
        <p:nvPicPr>
          <p:cNvPr id="5" name="Picture 4">
            <a:extLst>
              <a:ext uri="{FF2B5EF4-FFF2-40B4-BE49-F238E27FC236}">
                <a16:creationId xmlns:a16="http://schemas.microsoft.com/office/drawing/2014/main" id="{7C0C9628-97F7-4BD3-A9DC-8023FF6F5B26}"/>
              </a:ext>
            </a:extLst>
          </p:cNvPr>
          <p:cNvPicPr>
            <a:picLocks noChangeAspect="1"/>
          </p:cNvPicPr>
          <p:nvPr/>
        </p:nvPicPr>
        <p:blipFill>
          <a:blip r:embed="rId2"/>
          <a:stretch>
            <a:fillRect/>
          </a:stretch>
        </p:blipFill>
        <p:spPr>
          <a:xfrm>
            <a:off x="214413" y="3996518"/>
            <a:ext cx="3086448" cy="1118600"/>
          </a:xfrm>
          <a:prstGeom prst="rect">
            <a:avLst/>
          </a:prstGeom>
        </p:spPr>
      </p:pic>
      <p:pic>
        <p:nvPicPr>
          <p:cNvPr id="7" name="Picture 6">
            <a:extLst>
              <a:ext uri="{FF2B5EF4-FFF2-40B4-BE49-F238E27FC236}">
                <a16:creationId xmlns:a16="http://schemas.microsoft.com/office/drawing/2014/main" id="{F0E18D1B-07DD-4AFA-AC41-6C9069DD40AA}"/>
              </a:ext>
            </a:extLst>
          </p:cNvPr>
          <p:cNvPicPr>
            <a:picLocks noChangeAspect="1"/>
          </p:cNvPicPr>
          <p:nvPr/>
        </p:nvPicPr>
        <p:blipFill>
          <a:blip r:embed="rId3"/>
          <a:stretch>
            <a:fillRect/>
          </a:stretch>
        </p:blipFill>
        <p:spPr>
          <a:xfrm>
            <a:off x="2860285" y="2791352"/>
            <a:ext cx="2511429" cy="1121291"/>
          </a:xfrm>
          <a:prstGeom prst="rect">
            <a:avLst/>
          </a:prstGeom>
        </p:spPr>
      </p:pic>
      <p:pic>
        <p:nvPicPr>
          <p:cNvPr id="9" name="Picture 8">
            <a:extLst>
              <a:ext uri="{FF2B5EF4-FFF2-40B4-BE49-F238E27FC236}">
                <a16:creationId xmlns:a16="http://schemas.microsoft.com/office/drawing/2014/main" id="{BE30D86B-6221-446F-B598-6574F4E6070C}"/>
              </a:ext>
            </a:extLst>
          </p:cNvPr>
          <p:cNvPicPr>
            <a:picLocks noChangeAspect="1"/>
          </p:cNvPicPr>
          <p:nvPr/>
        </p:nvPicPr>
        <p:blipFill>
          <a:blip r:embed="rId4"/>
          <a:stretch>
            <a:fillRect/>
          </a:stretch>
        </p:blipFill>
        <p:spPr>
          <a:xfrm>
            <a:off x="5542619" y="2774629"/>
            <a:ext cx="3675147" cy="1138014"/>
          </a:xfrm>
          <a:prstGeom prst="rect">
            <a:avLst/>
          </a:prstGeom>
        </p:spPr>
      </p:pic>
      <p:pic>
        <p:nvPicPr>
          <p:cNvPr id="11" name="Picture 10">
            <a:extLst>
              <a:ext uri="{FF2B5EF4-FFF2-40B4-BE49-F238E27FC236}">
                <a16:creationId xmlns:a16="http://schemas.microsoft.com/office/drawing/2014/main" id="{3DC55012-BB26-47A2-82E2-E4BF696F6B10}"/>
              </a:ext>
            </a:extLst>
          </p:cNvPr>
          <p:cNvPicPr>
            <a:picLocks noChangeAspect="1"/>
          </p:cNvPicPr>
          <p:nvPr/>
        </p:nvPicPr>
        <p:blipFill>
          <a:blip r:embed="rId5"/>
          <a:stretch>
            <a:fillRect/>
          </a:stretch>
        </p:blipFill>
        <p:spPr>
          <a:xfrm>
            <a:off x="3377454" y="4439170"/>
            <a:ext cx="1786155" cy="2308932"/>
          </a:xfrm>
          <a:prstGeom prst="rect">
            <a:avLst/>
          </a:prstGeom>
        </p:spPr>
      </p:pic>
      <p:pic>
        <p:nvPicPr>
          <p:cNvPr id="13" name="Picture 12">
            <a:extLst>
              <a:ext uri="{FF2B5EF4-FFF2-40B4-BE49-F238E27FC236}">
                <a16:creationId xmlns:a16="http://schemas.microsoft.com/office/drawing/2014/main" id="{0365D81F-7B7C-4E1B-8805-74517A230296}"/>
              </a:ext>
            </a:extLst>
          </p:cNvPr>
          <p:cNvPicPr>
            <a:picLocks noChangeAspect="1"/>
          </p:cNvPicPr>
          <p:nvPr/>
        </p:nvPicPr>
        <p:blipFill>
          <a:blip r:embed="rId6"/>
          <a:stretch>
            <a:fillRect/>
          </a:stretch>
        </p:blipFill>
        <p:spPr>
          <a:xfrm>
            <a:off x="5226246" y="4439170"/>
            <a:ext cx="1751882" cy="2308932"/>
          </a:xfrm>
          <a:prstGeom prst="rect">
            <a:avLst/>
          </a:prstGeom>
        </p:spPr>
      </p:pic>
      <p:pic>
        <p:nvPicPr>
          <p:cNvPr id="15" name="Picture 14">
            <a:extLst>
              <a:ext uri="{FF2B5EF4-FFF2-40B4-BE49-F238E27FC236}">
                <a16:creationId xmlns:a16="http://schemas.microsoft.com/office/drawing/2014/main" id="{9CEA1A71-C0CF-4F92-BC25-5580AF8F3DDE}"/>
              </a:ext>
            </a:extLst>
          </p:cNvPr>
          <p:cNvPicPr>
            <a:picLocks noChangeAspect="1"/>
          </p:cNvPicPr>
          <p:nvPr/>
        </p:nvPicPr>
        <p:blipFill>
          <a:blip r:embed="rId7"/>
          <a:stretch>
            <a:fillRect/>
          </a:stretch>
        </p:blipFill>
        <p:spPr>
          <a:xfrm>
            <a:off x="7040765" y="4439170"/>
            <a:ext cx="1662661" cy="2308932"/>
          </a:xfrm>
          <a:prstGeom prst="rect">
            <a:avLst/>
          </a:prstGeom>
        </p:spPr>
      </p:pic>
      <p:pic>
        <p:nvPicPr>
          <p:cNvPr id="17" name="Picture 16">
            <a:extLst>
              <a:ext uri="{FF2B5EF4-FFF2-40B4-BE49-F238E27FC236}">
                <a16:creationId xmlns:a16="http://schemas.microsoft.com/office/drawing/2014/main" id="{B563CA40-6CAC-47C2-8505-1F2A4B2AA7DB}"/>
              </a:ext>
            </a:extLst>
          </p:cNvPr>
          <p:cNvPicPr>
            <a:picLocks noChangeAspect="1"/>
          </p:cNvPicPr>
          <p:nvPr/>
        </p:nvPicPr>
        <p:blipFill>
          <a:blip r:embed="rId8"/>
          <a:stretch>
            <a:fillRect/>
          </a:stretch>
        </p:blipFill>
        <p:spPr>
          <a:xfrm>
            <a:off x="8774375" y="3996518"/>
            <a:ext cx="3358850" cy="1169695"/>
          </a:xfrm>
          <a:prstGeom prst="rect">
            <a:avLst/>
          </a:prstGeom>
        </p:spPr>
      </p:pic>
    </p:spTree>
    <p:extLst>
      <p:ext uri="{BB962C8B-B14F-4D97-AF65-F5344CB8AC3E}">
        <p14:creationId xmlns:p14="http://schemas.microsoft.com/office/powerpoint/2010/main" val="2529641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IMING" val="|55.1|23.4|1.2|2.9|3.7|8.1"/>
</p:tagLst>
</file>

<file path=ppt/tags/tag15.xml><?xml version="1.0" encoding="utf-8"?>
<p:tagLst xmlns:a="http://schemas.openxmlformats.org/drawingml/2006/main" xmlns:r="http://schemas.openxmlformats.org/officeDocument/2006/relationships" xmlns:p="http://schemas.openxmlformats.org/presentationml/2006/main">
  <p:tag name="TIMING" val="|24.1|52.5"/>
</p:tagLst>
</file>

<file path=ppt/tags/tag16.xml><?xml version="1.0" encoding="utf-8"?>
<p:tagLst xmlns:a="http://schemas.openxmlformats.org/drawingml/2006/main" xmlns:r="http://schemas.openxmlformats.org/officeDocument/2006/relationships" xmlns:p="http://schemas.openxmlformats.org/presentationml/2006/main">
  <p:tag name="TIMING" val="|10.7|13.9|7.3|4.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WhiteBG-BlueOnBlack">
  <a:themeElements>
    <a:clrScheme name="Cool Hues 1">
      <a:dk1>
        <a:srgbClr val="000000"/>
      </a:dk1>
      <a:lt1>
        <a:srgbClr val="FFFFFF"/>
      </a:lt1>
      <a:dk2>
        <a:srgbClr val="44546A"/>
      </a:dk2>
      <a:lt2>
        <a:srgbClr val="E7E6E6"/>
      </a:lt2>
      <a:accent1>
        <a:srgbClr val="0177D4"/>
      </a:accent1>
      <a:accent2>
        <a:srgbClr val="4FE6FF"/>
      </a:accent2>
      <a:accent3>
        <a:srgbClr val="018574"/>
      </a:accent3>
      <a:accent4>
        <a:srgbClr val="2FE4CF"/>
      </a:accent4>
      <a:accent5>
        <a:srgbClr val="8661C4"/>
      </a:accent5>
      <a:accent6>
        <a:srgbClr val="D49CFF"/>
      </a:accent6>
      <a:hlink>
        <a:srgbClr val="0077D3"/>
      </a:hlink>
      <a:folHlink>
        <a:srgbClr val="8661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12784</TotalTime>
  <Words>5567</Words>
  <Application>Microsoft Office PowerPoint</Application>
  <PresentationFormat>Widescreen</PresentationFormat>
  <Paragraphs>660</Paragraphs>
  <Slides>69</Slides>
  <Notes>21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Arial</vt:lpstr>
      <vt:lpstr>Calibri</vt:lpstr>
      <vt:lpstr>Calibri Light</vt:lpstr>
      <vt:lpstr>Calisto MT</vt:lpstr>
      <vt:lpstr>Cambria Math</vt:lpstr>
      <vt:lpstr>Consolas</vt:lpstr>
      <vt:lpstr>Segoe UI</vt:lpstr>
      <vt:lpstr>Segoe UI Semibold</vt:lpstr>
      <vt:lpstr>Segoe UI Semilight</vt:lpstr>
      <vt:lpstr>Times New Roman</vt:lpstr>
      <vt:lpstr>Wingdings</vt:lpstr>
      <vt:lpstr>Wingdings 2</vt:lpstr>
      <vt:lpstr>Office Theme</vt:lpstr>
      <vt:lpstr>SlateVTI</vt:lpstr>
      <vt:lpstr>WhiteBG-BlueOnBlack</vt:lpstr>
      <vt:lpstr>MS&amp;E328/CS328 Foundations of Causal Machine Learning</vt:lpstr>
      <vt:lpstr>Logistics</vt:lpstr>
      <vt:lpstr>Class Goals</vt:lpstr>
      <vt:lpstr>PowerPoint Presentation</vt:lpstr>
      <vt:lpstr>Related Courses</vt:lpstr>
      <vt:lpstr>Introduction Causal Machine Learning in Practice Case Studies and Challenges</vt:lpstr>
      <vt:lpstr>The Ease of Use of Machine Learning</vt:lpstr>
      <vt:lpstr>The Ease of (mis)Use of Machine Learning</vt:lpstr>
      <vt:lpstr>Causal Inference</vt:lpstr>
      <vt:lpstr>Causal inference in new data modalities</vt:lpstr>
      <vt:lpstr>ML helps bypass the curse of dimensionality</vt:lpstr>
      <vt:lpstr>Causal Machine Learning</vt:lpstr>
      <vt:lpstr>Many industrial and scientific use cases</vt:lpstr>
      <vt:lpstr>The ALICE project</vt:lpstr>
      <vt:lpstr>The ALICE project</vt:lpstr>
      <vt:lpstr>Deep Dive 1: Recommendation A/B Tests</vt:lpstr>
      <vt:lpstr>TripAdvisor Membership Problem</vt:lpstr>
      <vt:lpstr>TripAdvisor Membership Problem</vt:lpstr>
      <vt:lpstr>Recommendation A/B Tests</vt:lpstr>
      <vt:lpstr>Recommendation A/B Tests</vt:lpstr>
      <vt:lpstr>Recommendation A/B Tests</vt:lpstr>
      <vt:lpstr>Instrumental Variables (IV)</vt:lpstr>
      <vt:lpstr>TripAdvisor Experiment</vt:lpstr>
      <vt:lpstr>Effect and Compliance Heterogeneity</vt:lpstr>
      <vt:lpstr>Can we decompose IV estimation into (ML) prediction problems?</vt:lpstr>
      <vt:lpstr>De-composing into Prediction Problems</vt:lpstr>
      <vt:lpstr>Some Caution</vt:lpstr>
      <vt:lpstr>Robustness via Debiasing</vt:lpstr>
      <vt:lpstr>Inference</vt:lpstr>
      <vt:lpstr>Some Caution</vt:lpstr>
      <vt:lpstr>TripAdvisor Experiment</vt:lpstr>
      <vt:lpstr>EconML in Action</vt:lpstr>
      <vt:lpstr>Deep Dive 2: Long-term effects of new treatments</vt:lpstr>
      <vt:lpstr>Estimating Long-Term Returns on Investment</vt:lpstr>
      <vt:lpstr>Long-Term Effects from Short-Term Surrogates</vt:lpstr>
      <vt:lpstr>Causal Inference with Surrogates 101</vt:lpstr>
      <vt:lpstr>Causal Inference with Surrogates 101</vt:lpstr>
      <vt:lpstr>Key Assumptions</vt:lpstr>
      <vt:lpstr>Key Assumptions can be Easily Violated Investment policies are dynamic and change</vt:lpstr>
      <vt:lpstr>Beyond Two Periods</vt:lpstr>
      <vt:lpstr>General Setting</vt:lpstr>
      <vt:lpstr>Machine Learning Estimation</vt:lpstr>
      <vt:lpstr>Machine Learning and Bias</vt:lpstr>
      <vt:lpstr>EconML in Action</vt:lpstr>
      <vt:lpstr>EconML: Adjusted Surrogate Index</vt:lpstr>
      <vt:lpstr>Practical Challenges</vt:lpstr>
      <vt:lpstr>Deep Dive 3: Further tools for reducing barriers to entry</vt:lpstr>
      <vt:lpstr>Making CausalML Accessible to Every Decision-Maker</vt:lpstr>
      <vt:lpstr>Making CausalML Accessible to Every Decision-Maker</vt:lpstr>
      <vt:lpstr>Making CausalML Accessible to Every Decision-Maker</vt:lpstr>
      <vt:lpstr>Making CausalML Accessible to Every Decision-Maker</vt:lpstr>
      <vt:lpstr>Making CausalML Accessible to Every Decision-Maker</vt:lpstr>
      <vt:lpstr>The Causal Inference Pipeline</vt:lpstr>
      <vt:lpstr>DoWhy Python Package Guiding the Data Scientists through the Causal Pipeline</vt:lpstr>
      <vt:lpstr>Towards No-Code Interfaces</vt:lpstr>
      <vt:lpstr>ShowWhy</vt:lpstr>
      <vt:lpstr>ShowWhy</vt:lpstr>
      <vt:lpstr>ShowWhy</vt:lpstr>
      <vt:lpstr>ShowWhy</vt:lpstr>
      <vt:lpstr>AzureML Responsible AI Dashboard</vt:lpstr>
      <vt:lpstr>AzureML Responsible AI Dashboard</vt:lpstr>
      <vt:lpstr>AzureML Responsible AI Dashboard</vt:lpstr>
      <vt:lpstr>PowerPoint Presentation</vt:lpstr>
      <vt:lpstr>PowerPoint Presentation</vt:lpstr>
      <vt:lpstr>PowerPoint Presentation</vt:lpstr>
      <vt:lpstr>The Causal Inference Pipeline</vt:lpstr>
      <vt:lpstr>Many Research Challenges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Machine Learning for Data-Driven Decision Making</dc:title>
  <dc:creator>Vasilis Syrgkanis</dc:creator>
  <cp:lastModifiedBy>Vasilis Syrgkanis</cp:lastModifiedBy>
  <cp:revision>322</cp:revision>
  <dcterms:created xsi:type="dcterms:W3CDTF">2022-02-02T00:14:39Z</dcterms:created>
  <dcterms:modified xsi:type="dcterms:W3CDTF">2026-01-09T21:21:32Z</dcterms:modified>
</cp:coreProperties>
</file>